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>
        <p:scale>
          <a:sx n="100" d="100"/>
          <a:sy n="100" d="100"/>
        </p:scale>
        <p:origin x="85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équence (Diapo 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9E29519C-A12B-48CE-97AB-652363B1A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408479"/>
              </p:ext>
            </p:extLst>
          </p:nvPr>
        </p:nvGraphicFramePr>
        <p:xfrm>
          <a:off x="156000" y="176272"/>
          <a:ext cx="11880000" cy="140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1330928350"/>
                    </a:ext>
                  </a:extLst>
                </a:gridCol>
                <a:gridCol w="8784000">
                  <a:extLst>
                    <a:ext uri="{9D8B030D-6E8A-4147-A177-3AD203B41FA5}">
                      <a16:colId xmlns:a16="http://schemas.microsoft.com/office/drawing/2014/main" val="2148432372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1624763653"/>
                    </a:ext>
                  </a:extLst>
                </a:gridCol>
              </a:tblGrid>
              <a:tr h="1404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2800" b="1" dirty="0">
                        <a:ln>
                          <a:solidFill>
                            <a:schemeClr val="accent6">
                              <a:lumMod val="75000"/>
                            </a:schemeClr>
                          </a:solidFill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50800" dist="38100" dir="5400000" algn="t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3200" b="1" dirty="0">
                        <a:ln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7967963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BAA83458-C3B5-44D2-9BA3-70EE4D45B7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36" y="291481"/>
            <a:ext cx="1219306" cy="1173582"/>
          </a:xfrm>
          <a:prstGeom prst="rect">
            <a:avLst/>
          </a:prstGeom>
        </p:spPr>
      </p:pic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33EE25-CD9E-4C5F-99A7-6EA5EB7505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702178" y="176272"/>
            <a:ext cx="8784000" cy="6840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fr-FR" dirty="0"/>
              <a:t>TITRE DE LA SÉQUENCE</a:t>
            </a:r>
          </a:p>
        </p:txBody>
      </p:sp>
      <p:sp>
        <p:nvSpPr>
          <p:cNvPr id="9" name="Espace réservé du texte 2">
            <a:extLst>
              <a:ext uri="{FF2B5EF4-FFF2-40B4-BE49-F238E27FC236}">
                <a16:creationId xmlns:a16="http://schemas.microsoft.com/office/drawing/2014/main" id="{CAAD07C1-8204-471D-8C35-9CCD3B011A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02178" y="889289"/>
            <a:ext cx="8784000" cy="684000"/>
          </a:xfrm>
        </p:spPr>
        <p:txBody>
          <a:bodyPr anchor="ctr">
            <a:noAutofit/>
          </a:bodyPr>
          <a:lstStyle>
            <a:lvl1pPr marL="0" indent="0" algn="ctr">
              <a:buNone/>
              <a:defRPr sz="3600" b="1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E3EB9C0-031F-4FC8-85D2-8FDF20F6974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486178" y="187289"/>
            <a:ext cx="1546178" cy="1404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b="1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lvl="0"/>
            <a:r>
              <a:rPr lang="fr-FR" dirty="0"/>
              <a:t>BTS</a:t>
            </a:r>
          </a:p>
          <a:p>
            <a:pPr lvl="0"/>
            <a:r>
              <a:rPr lang="fr-FR" dirty="0"/>
              <a:t>TSMA</a:t>
            </a:r>
          </a:p>
        </p:txBody>
      </p:sp>
    </p:spTree>
    <p:extLst>
      <p:ext uri="{BB962C8B-B14F-4D97-AF65-F5344CB8AC3E}">
        <p14:creationId xmlns:p14="http://schemas.microsoft.com/office/powerpoint/2010/main" val="310226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A6C54E-8ACD-4F13-AD71-22BCB0D9C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70EFB24-670E-43DB-908F-4757A6EA08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1F6F43-A912-4422-85EF-A5C73FF13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0C7F95-ECF8-472F-ABC4-F29C6AED6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3963F6-41CA-4FEB-ACCF-369B69FC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50C3672-B7F2-4B76-8347-8DA6AD79B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22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2E03B6-C9FD-4AFC-9969-59C00019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B565F1C-FF9D-4F06-95E2-5B2193A24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D1A11C-10C5-42C7-BF84-5577CA91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243C8D8-B9ED-489C-85FB-2B3F2638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6FD283-DE60-4537-A930-2D3DF5906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689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62B911-F4A2-4AD3-811D-F09E31E4B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09091F-280C-4B12-86A6-791144E1F5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93D9B9-F659-48BE-9EFE-BA4CC4F86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0BD17E-0E98-419B-B3C9-EFDFF08D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2278AD-D4F8-4A25-B559-8F9F913D7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7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3BEF9C-929D-44B9-A19E-2FD9F559D6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7684FB-1060-436A-9D46-63168BD92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0BC7A1-0C52-42E2-AC94-E4E10588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21BF6E-2FCB-485E-B7FD-37329EDE0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67B03D-16E4-44F8-8A12-2EB26D73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53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A2CB3-B7C5-4E01-B5D1-2A080B304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2CC802-12BB-4031-844C-78C89E4F4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D19309-3793-488A-BD55-50770EAAD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53805E-A6B7-4156-B6F3-9832AED40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7562D3-671B-4777-B175-FEA9FCA3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314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080568-2A75-448A-9A4C-556F9421E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4945EE-E231-4A0A-9282-EDCBFB514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550FEE-35C3-430B-9382-EA8A6265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D6B230A-834A-478A-984B-38E4B6C8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7A9112-81E1-4A7A-B755-3D1856F60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8844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F2AC30-42A5-4049-B697-6B4FB271F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218073-D9E4-4579-8CD5-60C03A86A2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FD3C65F-0BFB-459D-A269-90729D330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8D7D160-1F2E-4EA1-AFA7-E9FCF0593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681237-904A-47D9-B09E-B71316CBA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1A3C55-60BD-488D-BD9E-A7EB6275A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40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79B181-3A97-4891-9E51-2F2959E2F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13DE6E-7819-4023-99FF-DD447DEE9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A5BCE9-3FD3-4D5A-B3AF-784680654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26366F5-5ED0-49EA-82A2-118317D3F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DCE58BB-758A-4537-BAA4-43DC26C1D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CD6C7B-6998-4C44-8BD3-866DFB1FC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4E0D404-67D6-40E8-B7E4-B0DCCE3F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169287C-A61B-4C86-B221-13F3FFC21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81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702AC2-D737-413C-A748-861F946CF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6265"/>
          </a:xfrm>
        </p:spPr>
        <p:txBody>
          <a:bodyPr>
            <a:normAutofit/>
          </a:bodyPr>
          <a:lstStyle>
            <a:lvl1pPr>
              <a:defRPr sz="2800" b="1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044C1F2-907F-4F0D-8BDF-BDBA5ACB1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24E472-27F2-4492-8DBB-084B5C681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7017442-991F-4779-8482-E449E590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78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A94462D-F665-45C1-85DC-36B9EB91E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BE397F8-0AE3-4C8E-95BA-632DDAF7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2A4EF86-F158-4B3C-BE68-1BFAA30C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509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72DCE-3879-4563-A97F-FC70049E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83122A-ED9A-431B-99E8-99800F085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83D706-208A-46C9-9B34-5A3FD4CED3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372A8B1-0B1D-4A97-BC50-A0B5BED1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578BA5-B413-47A4-906A-3D7CA917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65005B7-BA3E-430A-833E-A0B92ADA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847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83B2781-AEB6-4C72-BEFD-CCEAA85E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FB970CE-8CDF-4E9E-8B49-AADFFC7A1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ACB16E-05A9-4CA3-A958-94E0CE9E0B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07E1F-B867-4C39-B675-66705AC99EA3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AAAE49-BC65-411B-A280-4C37977001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397EEE-3D45-4B80-AED9-267AB7CCD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65BF4-C6B2-4AF5-B110-AB63CDA83C8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922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9BCB1EC9-CE57-408D-A156-4A0D7919B9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STATIQUE ANALYTIQUE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D1BC3A-85BD-4FD8-A521-053BD5EF71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COURS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529C7FF-4664-4361-A8E2-3EE9691166B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28FF4FE-55D3-4CD5-85DC-428F928C9E08}"/>
              </a:ext>
            </a:extLst>
          </p:cNvPr>
          <p:cNvSpPr txBox="1"/>
          <p:nvPr/>
        </p:nvSpPr>
        <p:spPr>
          <a:xfrm>
            <a:off x="0" y="1795346"/>
            <a:ext cx="2502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u="sng" dirty="0"/>
              <a:t>1. Introduction :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2E0C1C1-5132-4196-AF0A-2859304AD454}"/>
              </a:ext>
            </a:extLst>
          </p:cNvPr>
          <p:cNvSpPr txBox="1"/>
          <p:nvPr/>
        </p:nvSpPr>
        <p:spPr>
          <a:xfrm>
            <a:off x="0" y="2257011"/>
            <a:ext cx="11920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/>
              <a:t>Dans le cas de forces parallèles la méthode de résolution graphique telle que nous la connaissons est utilisable. Nous allons découvrir une méthode de résolution analytique (par calcul).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0FF0594-A5CC-404D-BD03-933812F438E9}"/>
              </a:ext>
            </a:extLst>
          </p:cNvPr>
          <p:cNvSpPr txBox="1"/>
          <p:nvPr/>
        </p:nvSpPr>
        <p:spPr>
          <a:xfrm>
            <a:off x="0" y="2903342"/>
            <a:ext cx="452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2. Moment d’une force 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D335735-538C-4666-996D-1DCE2632247A}"/>
                  </a:ext>
                </a:extLst>
              </p:cNvPr>
              <p:cNvSpPr txBox="1"/>
              <p:nvPr/>
            </p:nvSpPr>
            <p:spPr>
              <a:xfrm>
                <a:off x="0" y="3328550"/>
                <a:ext cx="11920844" cy="10957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fr-FR" dirty="0"/>
                  <a:t>Le moment de la force F par rapport au point A, noté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fr-FR" sz="20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fr-FR" sz="2400">
                                <a:effectLst/>
                                <a:latin typeface="Cream Cake" panose="02000500000000000000" pitchFamily="50" charset="0"/>
                                <a:ea typeface="Segoe UI" panose="020B0502040204020203" pitchFamily="34" charset="0"/>
                                <a:cs typeface="Tahoma" panose="020B0604030504040204" pitchFamily="34" charset="0"/>
                              </a:rPr>
                              <m:t>M</m:t>
                            </m:r>
                          </m:e>
                          <m:sub>
                            <m:r>
                              <a:rPr lang="fr-FR" sz="2000" i="1">
                                <a:effectLst/>
                                <a:latin typeface="Cambria Math" panose="02040503050406030204" pitchFamily="18" charset="0"/>
                                <a:ea typeface="Segoe UI" panose="020B0502040204020203" pitchFamily="34" charset="0"/>
                                <a:cs typeface="Tahoma" panose="020B0604030504040204" pitchFamily="34" charset="0"/>
                              </a:rPr>
                              <m:t>𝐴</m:t>
                            </m:r>
                          </m:sub>
                        </m:sSub>
                        <m:d>
                          <m:dPr>
                            <m:ctrlPr>
                              <a:rPr lang="fr-FR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fr-FR" sz="2000" i="1">
                                    <a:effectLst/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fr-FR" sz="20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𝐹</m:t>
                                </m:r>
                              </m:e>
                            </m:acc>
                          </m:e>
                        </m:d>
                      </m:e>
                    </m:acc>
                  </m:oMath>
                </a14:m>
                <a:r>
                  <a:rPr lang="fr-FR" sz="2000" dirty="0"/>
                  <a:t> </a:t>
                </a:r>
                <a:r>
                  <a:rPr lang="fr-FR" dirty="0"/>
                  <a:t>est égal au produit de la norme de F par le bras de levier d.</a:t>
                </a:r>
                <a:endParaRPr lang="fr-FR" sz="2400" dirty="0"/>
              </a:p>
              <a:p>
                <a:pPr algn="just"/>
                <a:endParaRPr lang="fr-FR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4D335735-538C-4666-996D-1DCE263224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328550"/>
                <a:ext cx="11920844" cy="1095749"/>
              </a:xfrm>
              <a:prstGeom prst="rect">
                <a:avLst/>
              </a:prstGeom>
              <a:blipFill>
                <a:blip r:embed="rId2"/>
                <a:stretch>
                  <a:fillRect l="-409" r="-35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">
            <a:extLst>
              <a:ext uri="{FF2B5EF4-FFF2-40B4-BE49-F238E27FC236}">
                <a16:creationId xmlns:a16="http://schemas.microsoft.com/office/drawing/2014/main" id="{90239629-EC99-49D8-9D34-E340975B5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94CB3F88-2176-44E6-AFDE-5D40A0C44A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0900" y="4199995"/>
            <a:ext cx="3391619" cy="2470716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8" name="ZoneTexte 27">
            <a:extLst>
              <a:ext uri="{FF2B5EF4-FFF2-40B4-BE49-F238E27FC236}">
                <a16:creationId xmlns:a16="http://schemas.microsoft.com/office/drawing/2014/main" id="{FC346321-3B73-4D70-98E4-FB35CD73B7A7}"/>
              </a:ext>
            </a:extLst>
          </p:cNvPr>
          <p:cNvSpPr txBox="1"/>
          <p:nvPr/>
        </p:nvSpPr>
        <p:spPr>
          <a:xfrm>
            <a:off x="125730" y="4368423"/>
            <a:ext cx="2661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 : Force en Newton </a:t>
            </a:r>
            <a:r>
              <a:rPr lang="fr-FR" b="1" dirty="0"/>
              <a:t>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77235B1-69F6-4EDA-AC92-4575C893206F}"/>
              </a:ext>
            </a:extLst>
          </p:cNvPr>
          <p:cNvSpPr txBox="1"/>
          <p:nvPr/>
        </p:nvSpPr>
        <p:spPr>
          <a:xfrm>
            <a:off x="125730" y="4645422"/>
            <a:ext cx="2872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 : distance en mètre </a:t>
            </a:r>
            <a:r>
              <a:rPr lang="fr-FR" b="1" dirty="0"/>
              <a:t>m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70FCD48-F2F6-4A8F-9D83-5E58BED0A42E}"/>
              </a:ext>
            </a:extLst>
          </p:cNvPr>
          <p:cNvSpPr txBox="1"/>
          <p:nvPr/>
        </p:nvSpPr>
        <p:spPr>
          <a:xfrm>
            <a:off x="3671614" y="5359765"/>
            <a:ext cx="19915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/>
              <a:t> = F . 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8F88DB2F-B123-46DE-B6B5-0DDD747FD06B}"/>
                  </a:ext>
                </a:extLst>
              </p:cNvPr>
              <p:cNvSpPr txBox="1"/>
              <p:nvPr/>
            </p:nvSpPr>
            <p:spPr>
              <a:xfrm>
                <a:off x="2078517" y="5359765"/>
                <a:ext cx="1840230" cy="7580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 sz="36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fr-FR" sz="6600">
                              <a:effectLst/>
                              <a:latin typeface="Cream Cake" panose="02000500000000000000" pitchFamily="50" charset="0"/>
                              <a:ea typeface="Segoe UI" panose="020B0502040204020203" pitchFamily="34" charset="0"/>
                              <a:cs typeface="Tahoma" panose="020B0604030504040204" pitchFamily="34" charset="0"/>
                            </a:rPr>
                            <m:t>m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fr-FR" sz="3600">
                              <a:effectLst/>
                              <a:latin typeface="Cambria Math" panose="02040503050406030204" pitchFamily="18" charset="0"/>
                              <a:ea typeface="Segoe UI" panose="020B0502040204020203" pitchFamily="34" charset="0"/>
                              <a:cs typeface="Tahoma" panose="020B0604030504040204" pitchFamily="34" charset="0"/>
                            </a:rPr>
                            <m:t>A</m:t>
                          </m:r>
                        </m:sub>
                      </m:sSub>
                      <m:d>
                        <m:dPr>
                          <m:ctrlPr>
                            <a:rPr lang="fr-FR" sz="36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fr-FR" sz="36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fr-FR" sz="3600" i="1"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𝐹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fr-FR" sz="3600" dirty="0"/>
              </a:p>
            </p:txBody>
          </p:sp>
        </mc:Choice>
        <mc:Fallback xmlns=""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8F88DB2F-B123-46DE-B6B5-0DDD747FD0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8517" y="5359765"/>
                <a:ext cx="1840230" cy="7580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EE4B0ADD-6B1D-4F9F-BFA0-78C6107630ED}"/>
                  </a:ext>
                </a:extLst>
              </p:cNvPr>
              <p:cNvSpPr txBox="1"/>
              <p:nvPr/>
            </p:nvSpPr>
            <p:spPr>
              <a:xfrm>
                <a:off x="448156" y="6117793"/>
                <a:ext cx="630458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fr-FR" sz="4000">
                            <a:effectLst/>
                            <a:latin typeface="Cream Cake" panose="02000500000000000000" pitchFamily="50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fr-FR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fr-FR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fr-FR" i="1">
                                <a:effectLst/>
                                <a:latin typeface="Cambria Math" panose="02040503050406030204" pitchFamily="18" charset="0"/>
                                <a:ea typeface="Segoe UI" panose="020B0502040204020203" pitchFamily="34" charset="0"/>
                                <a:cs typeface="Tahoma" panose="020B0604030504040204" pitchFamily="34" charset="0"/>
                              </a:rPr>
                              <m:t>𝐹</m:t>
                            </m:r>
                          </m:e>
                        </m:acc>
                      </m:e>
                    </m:d>
                  </m:oMath>
                </a14:m>
                <a:r>
                  <a:rPr lang="fr-FR" dirty="0"/>
                  <a:t> : </a:t>
                </a:r>
                <a:r>
                  <a:rPr lang="fr-FR" sz="4000" dirty="0">
                    <a:latin typeface="Cream Cake" panose="02000500000000000000" pitchFamily="50" charset="0"/>
                  </a:rPr>
                  <a:t>m</a:t>
                </a:r>
                <a:r>
                  <a:rPr lang="fr-FR" dirty="0"/>
                  <a:t>oment au point A de la force F en </a:t>
                </a:r>
                <a:r>
                  <a:rPr lang="fr-FR" b="1" dirty="0"/>
                  <a:t>N.m</a:t>
                </a:r>
              </a:p>
            </p:txBody>
          </p:sp>
        </mc:Choice>
        <mc:Fallback xmlns="">
          <p:sp>
            <p:nvSpPr>
              <p:cNvPr id="34" name="ZoneTexte 33">
                <a:extLst>
                  <a:ext uri="{FF2B5EF4-FFF2-40B4-BE49-F238E27FC236}">
                    <a16:creationId xmlns:a16="http://schemas.microsoft.com/office/drawing/2014/main" id="{EE4B0ADD-6B1D-4F9F-BFA0-78C6107630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156" y="6117793"/>
                <a:ext cx="6304588" cy="707886"/>
              </a:xfrm>
              <a:prstGeom prst="rect">
                <a:avLst/>
              </a:prstGeom>
              <a:blipFill>
                <a:blip r:embed="rId5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867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28" grpId="0"/>
      <p:bldP spid="29" grpId="0"/>
      <p:bldP spid="30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CED815E6-95AA-4C7A-9037-FD9123405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Convention de signe :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088D76F-7BAC-4C2C-B1B0-5EA28B6E2D01}"/>
              </a:ext>
            </a:extLst>
          </p:cNvPr>
          <p:cNvSpPr txBox="1"/>
          <p:nvPr/>
        </p:nvSpPr>
        <p:spPr>
          <a:xfrm>
            <a:off x="128789" y="734096"/>
            <a:ext cx="11900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Si F tourne par rapport au point considéré dans le sens positif (voir repère orthonormé) le moment est positif, il est négatif s’il tourne dans l’autre sens.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8344322E-8FE1-46E8-8B8B-6FDC2C2146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953" y="1560361"/>
            <a:ext cx="3136340" cy="2988000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ADAFD03D-2ED1-4D7A-B290-B0A5ECBCA8B7}"/>
              </a:ext>
            </a:extLst>
          </p:cNvPr>
          <p:cNvSpPr txBox="1"/>
          <p:nvPr/>
        </p:nvSpPr>
        <p:spPr>
          <a:xfrm>
            <a:off x="2640170" y="3918608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d . F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FDCAF97-E956-4C74-B082-F47429314215}"/>
              </a:ext>
            </a:extLst>
          </p:cNvPr>
          <p:cNvSpPr txBox="1"/>
          <p:nvPr/>
        </p:nvSpPr>
        <p:spPr>
          <a:xfrm>
            <a:off x="2253805" y="3918608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+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E4858BA2-79FB-4EA6-BEE4-DACE047C0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584" y="1576939"/>
            <a:ext cx="2824767" cy="2988000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5B10AA89-E2F2-453C-8624-6D2ABE42C856}"/>
              </a:ext>
            </a:extLst>
          </p:cNvPr>
          <p:cNvSpPr txBox="1"/>
          <p:nvPr/>
        </p:nvSpPr>
        <p:spPr>
          <a:xfrm>
            <a:off x="6193753" y="3935186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d . F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7B38162E-3777-40FC-BB28-1EBD862BAE26}"/>
              </a:ext>
            </a:extLst>
          </p:cNvPr>
          <p:cNvSpPr txBox="1"/>
          <p:nvPr/>
        </p:nvSpPr>
        <p:spPr>
          <a:xfrm>
            <a:off x="5807387" y="3935186"/>
            <a:ext cx="378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-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69A7D08E-812B-4979-9F19-4E1AEE912C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4261" y="1576939"/>
            <a:ext cx="3183097" cy="2988000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8BD20FC6-64AC-4615-9652-192F232D83E8}"/>
              </a:ext>
            </a:extLst>
          </p:cNvPr>
          <p:cNvSpPr txBox="1"/>
          <p:nvPr/>
        </p:nvSpPr>
        <p:spPr>
          <a:xfrm>
            <a:off x="9698953" y="3902725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d . F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746141CC-5403-4C04-874F-138F0981D3C4}"/>
              </a:ext>
            </a:extLst>
          </p:cNvPr>
          <p:cNvSpPr txBox="1"/>
          <p:nvPr/>
        </p:nvSpPr>
        <p:spPr>
          <a:xfrm>
            <a:off x="9277613" y="3918608"/>
            <a:ext cx="461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65139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2" grpId="0"/>
      <p:bldP spid="13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79C701-1E1E-4032-AA63-B01F5A210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/>
              <a:t>Application :</a:t>
            </a:r>
            <a:r>
              <a:rPr lang="fr-FR" dirty="0"/>
              <a:t> </a:t>
            </a:r>
            <a:r>
              <a:rPr lang="fr-FR" b="0" dirty="0"/>
              <a:t>Déterminer le moment au point O de la force A</a:t>
            </a:r>
            <a:r>
              <a:rPr lang="fr-FR" b="0" baseline="-25000" dirty="0"/>
              <a:t>3/2</a:t>
            </a:r>
            <a:r>
              <a:rPr lang="fr-FR" b="0" dirty="0"/>
              <a:t>.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B6DDF47-C8A5-4352-BD5C-C288B700DD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69" y="1325292"/>
            <a:ext cx="6118732" cy="3268142"/>
          </a:xfrm>
          <a:prstGeom prst="rect">
            <a:avLst/>
          </a:prstGeom>
          <a:ln w="381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EEC57D2-C88A-4597-8BCB-CDC057A05AE2}"/>
                  </a:ext>
                </a:extLst>
              </p:cNvPr>
              <p:cNvSpPr txBox="1"/>
              <p:nvPr/>
            </p:nvSpPr>
            <p:spPr>
              <a:xfrm>
                <a:off x="6540499" y="1587500"/>
                <a:ext cx="5549901" cy="60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fr-FR" sz="4800">
                            <a:effectLst/>
                            <a:latin typeface="Cream Cake" panose="02000500000000000000" pitchFamily="50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O</m:t>
                        </m:r>
                      </m:sub>
                    </m:sSub>
                    <m:d>
                      <m:d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Segoe UI" panose="020B0502040204020203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3</m:t>
                                </m:r>
                                <m:r>
                                  <m:rPr>
                                    <m:lit/>
                                  </m:r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/</m:t>
                                </m:r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400" b="0" i="1" smtClean="0">
                        <a:effectLst/>
                        <a:latin typeface="Cambria Math" panose="02040503050406030204" pitchFamily="18" charset="0"/>
                        <a:ea typeface="Segoe UI" panose="020B0502040204020203" pitchFamily="34" charset="0"/>
                        <a:cs typeface="Tahoma" panose="020B0604030504040204" pitchFamily="34" charset="0"/>
                      </a:rPr>
                      <m:t>= </m:t>
                    </m:r>
                  </m:oMath>
                </a14:m>
                <a:r>
                  <a:rPr lang="fr-FR" sz="2400" dirty="0">
                    <a:effectLst/>
                    <a:latin typeface="Arial" panose="020B0604020202020204" pitchFamily="34" charset="0"/>
                    <a:ea typeface="Segoe UI" panose="020B0502040204020203" pitchFamily="34" charset="0"/>
                    <a:cs typeface="Tahoma" panose="020B0604030504040204" pitchFamily="34" charset="0"/>
                  </a:rPr>
                  <a:t>…………… = …….. N.m</a:t>
                </a:r>
                <a:endParaRPr lang="fr-FR" sz="1200" dirty="0">
                  <a:effectLst/>
                  <a:latin typeface="Arial" panose="020B0604020202020204" pitchFamily="34" charset="0"/>
                  <a:ea typeface="Segoe UI" panose="020B0502040204020203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AEEC57D2-C88A-4597-8BCB-CDC057A05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499" y="1587500"/>
                <a:ext cx="5549901" cy="602601"/>
              </a:xfrm>
              <a:prstGeom prst="rect">
                <a:avLst/>
              </a:prstGeom>
              <a:blipFill>
                <a:blip r:embed="rId3"/>
                <a:stretch>
                  <a:fillRect b="-161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631449C0-DA3C-4911-B27F-D36D11D926F0}"/>
              </a:ext>
            </a:extLst>
          </p:cNvPr>
          <p:cNvSpPr txBox="1"/>
          <p:nvPr/>
        </p:nvSpPr>
        <p:spPr>
          <a:xfrm>
            <a:off x="8540749" y="1574800"/>
            <a:ext cx="1708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(0,2 x 100)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B2DD0E6-A025-498D-A8AD-20454FBB2816}"/>
              </a:ext>
            </a:extLst>
          </p:cNvPr>
          <p:cNvSpPr txBox="1"/>
          <p:nvPr/>
        </p:nvSpPr>
        <p:spPr>
          <a:xfrm>
            <a:off x="8401051" y="1574799"/>
            <a:ext cx="311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A1B84D3-4689-42E5-93D2-6E8DED316915}"/>
              </a:ext>
            </a:extLst>
          </p:cNvPr>
          <p:cNvSpPr txBox="1"/>
          <p:nvPr/>
        </p:nvSpPr>
        <p:spPr>
          <a:xfrm>
            <a:off x="10388598" y="1574798"/>
            <a:ext cx="81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 -20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51FE7D7-6AD4-48E9-934F-479E9FBB5522}"/>
              </a:ext>
            </a:extLst>
          </p:cNvPr>
          <p:cNvSpPr txBox="1"/>
          <p:nvPr/>
        </p:nvSpPr>
        <p:spPr>
          <a:xfrm>
            <a:off x="6540498" y="2402771"/>
            <a:ext cx="5549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Déterminer ce moment si l’opérateur exerçait cet effort de 100 N en B.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52E6E258-8F23-42F5-8B6D-E01572A9FE5D}"/>
                  </a:ext>
                </a:extLst>
              </p:cNvPr>
              <p:cNvSpPr txBox="1"/>
              <p:nvPr/>
            </p:nvSpPr>
            <p:spPr>
              <a:xfrm>
                <a:off x="6459022" y="3701770"/>
                <a:ext cx="5732978" cy="60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fr-FR" sz="4800">
                            <a:effectLst/>
                            <a:latin typeface="Cream Cake" panose="02000500000000000000" pitchFamily="50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O</m:t>
                        </m:r>
                      </m:sub>
                    </m:sSub>
                    <m:d>
                      <m:d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Segoe UI" panose="020B0502040204020203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b="0" i="1" smtClean="0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𝐵</m:t>
                                </m:r>
                              </m:e>
                              <m:sub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3</m:t>
                                </m:r>
                                <m:r>
                                  <m:rPr>
                                    <m:lit/>
                                  </m:r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/</m:t>
                                </m:r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400" b="0" i="1" smtClean="0">
                        <a:effectLst/>
                        <a:latin typeface="Cambria Math" panose="02040503050406030204" pitchFamily="18" charset="0"/>
                        <a:ea typeface="Segoe UI" panose="020B0502040204020203" pitchFamily="34" charset="0"/>
                        <a:cs typeface="Tahoma" panose="020B0604030504040204" pitchFamily="34" charset="0"/>
                      </a:rPr>
                      <m:t>= </m:t>
                    </m:r>
                  </m:oMath>
                </a14:m>
                <a:r>
                  <a:rPr lang="fr-FR" sz="2400" dirty="0">
                    <a:effectLst/>
                    <a:latin typeface="Arial" panose="020B0604020202020204" pitchFamily="34" charset="0"/>
                    <a:ea typeface="Segoe UI" panose="020B0502040204020203" pitchFamily="34" charset="0"/>
                    <a:cs typeface="Tahoma" panose="020B0604030504040204" pitchFamily="34" charset="0"/>
                  </a:rPr>
                  <a:t>………………. = …… N.m</a:t>
                </a:r>
                <a:endParaRPr lang="fr-FR" sz="1200" dirty="0">
                  <a:effectLst/>
                  <a:latin typeface="Arial" panose="020B0604020202020204" pitchFamily="34" charset="0"/>
                  <a:ea typeface="Segoe UI" panose="020B0502040204020203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52E6E258-8F23-42F5-8B6D-E01572A9FE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022" y="3701770"/>
                <a:ext cx="5732978" cy="602601"/>
              </a:xfrm>
              <a:prstGeom prst="rect">
                <a:avLst/>
              </a:prstGeom>
              <a:blipFill>
                <a:blip r:embed="rId4"/>
                <a:stretch>
                  <a:fillRect b="-161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ZoneTexte 10">
            <a:extLst>
              <a:ext uri="{FF2B5EF4-FFF2-40B4-BE49-F238E27FC236}">
                <a16:creationId xmlns:a16="http://schemas.microsoft.com/office/drawing/2014/main" id="{9196C782-7CDB-4549-B20A-32AF67F5006E}"/>
              </a:ext>
            </a:extLst>
          </p:cNvPr>
          <p:cNvSpPr txBox="1"/>
          <p:nvPr/>
        </p:nvSpPr>
        <p:spPr>
          <a:xfrm>
            <a:off x="8521249" y="3726523"/>
            <a:ext cx="19208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(0,25 x 100)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90C3ED11-8065-4BE1-8058-EA891E60B363}"/>
              </a:ext>
            </a:extLst>
          </p:cNvPr>
          <p:cNvSpPr txBox="1"/>
          <p:nvPr/>
        </p:nvSpPr>
        <p:spPr>
          <a:xfrm>
            <a:off x="8326009" y="3726522"/>
            <a:ext cx="311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-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34B7DB8-A36F-472B-B758-4AB9050676E5}"/>
              </a:ext>
            </a:extLst>
          </p:cNvPr>
          <p:cNvSpPr txBox="1"/>
          <p:nvPr/>
        </p:nvSpPr>
        <p:spPr>
          <a:xfrm>
            <a:off x="10613819" y="3726522"/>
            <a:ext cx="819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 -25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4B8B68-105E-4E3B-9E3E-4B5780732388}"/>
              </a:ext>
            </a:extLst>
          </p:cNvPr>
          <p:cNvSpPr/>
          <p:nvPr/>
        </p:nvSpPr>
        <p:spPr>
          <a:xfrm>
            <a:off x="682237" y="5114769"/>
            <a:ext cx="10827527" cy="146445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fr-FR" sz="2800" b="1" dirty="0"/>
              <a:t>Conclusion :</a:t>
            </a:r>
          </a:p>
          <a:p>
            <a:pPr algn="ctr"/>
            <a:r>
              <a:rPr lang="fr-FR" sz="2800" b="1" dirty="0">
                <a:solidFill>
                  <a:srgbClr val="FF0000"/>
                </a:solidFill>
              </a:rPr>
              <a:t>Plus le bras de levier (d) est important, plus le moment (couple) est élevé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1923B7F6-9402-4B81-833B-906CAE2AE861}"/>
                  </a:ext>
                </a:extLst>
              </p:cNvPr>
              <p:cNvSpPr txBox="1"/>
              <p:nvPr/>
            </p:nvSpPr>
            <p:spPr>
              <a:xfrm>
                <a:off x="6540498" y="1574798"/>
                <a:ext cx="5549901" cy="60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fr-FR" sz="2400" i="1" smtClean="0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fr-FR" sz="4800">
                            <a:effectLst/>
                            <a:latin typeface="Cream Cake" panose="02000500000000000000" pitchFamily="50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M</m:t>
                        </m:r>
                      </m:e>
                      <m:sub>
                        <m:r>
                          <m:rPr>
                            <m:nor/>
                          </m:rPr>
                          <a:rPr lang="fr-FR" sz="2400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  <m:t>O</m:t>
                        </m:r>
                      </m:sub>
                    </m:sSub>
                    <m:d>
                      <m:dPr>
                        <m:ctrlPr>
                          <a:rPr lang="fr-FR" sz="2400" i="1">
                            <a:effectLst/>
                            <a:latin typeface="Cambria Math" panose="02040503050406030204" pitchFamily="18" charset="0"/>
                            <a:ea typeface="Segoe UI" panose="020B0502040204020203" pitchFamily="34" charset="0"/>
                            <a:cs typeface="Tahoma" panose="020B0604030504040204" pitchFamily="34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fr-FR" sz="2400" i="1">
                                <a:effectLst/>
                                <a:latin typeface="Cambria Math" panose="02040503050406030204" pitchFamily="18" charset="0"/>
                                <a:ea typeface="Segoe UI" panose="020B0502040204020203" pitchFamily="34" charset="0"/>
                                <a:cs typeface="Tahoma" panose="020B0604030504040204" pitchFamily="34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3</m:t>
                                </m:r>
                                <m:r>
                                  <m:rPr>
                                    <m:lit/>
                                  </m:rP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/</m:t>
                                </m:r>
                                <m:r>
                                  <a:rPr lang="fr-FR" sz="2400" i="1">
                                    <a:effectLst/>
                                    <a:latin typeface="Cambria Math" panose="02040503050406030204" pitchFamily="18" charset="0"/>
                                    <a:ea typeface="Segoe UI" panose="020B0502040204020203" pitchFamily="34" charset="0"/>
                                    <a:cs typeface="Tahoma" panose="020B0604030504040204" pitchFamily="34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fr-FR" sz="2400" b="0" i="1" smtClean="0">
                        <a:effectLst/>
                        <a:latin typeface="Cambria Math" panose="02040503050406030204" pitchFamily="18" charset="0"/>
                        <a:ea typeface="Segoe UI" panose="020B0502040204020203" pitchFamily="34" charset="0"/>
                        <a:cs typeface="Tahoma" panose="020B0604030504040204" pitchFamily="34" charset="0"/>
                      </a:rPr>
                      <m:t>= </m:t>
                    </m:r>
                  </m:oMath>
                </a14:m>
                <a:r>
                  <a:rPr lang="fr-FR" sz="2400" dirty="0">
                    <a:effectLst/>
                    <a:latin typeface="Arial" panose="020B0604020202020204" pitchFamily="34" charset="0"/>
                    <a:ea typeface="Segoe UI" panose="020B0502040204020203" pitchFamily="34" charset="0"/>
                    <a:cs typeface="Tahoma" panose="020B0604030504040204" pitchFamily="34" charset="0"/>
                  </a:rPr>
                  <a:t>…………… = …….. N.m</a:t>
                </a:r>
                <a:endParaRPr lang="fr-FR" sz="1200" dirty="0">
                  <a:effectLst/>
                  <a:latin typeface="Arial" panose="020B0604020202020204" pitchFamily="34" charset="0"/>
                  <a:ea typeface="Segoe UI" panose="020B0502040204020203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1923B7F6-9402-4B81-833B-906CAE2AE8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0498" y="1574798"/>
                <a:ext cx="5549901" cy="602601"/>
              </a:xfrm>
              <a:prstGeom prst="rect">
                <a:avLst/>
              </a:prstGeom>
              <a:blipFill>
                <a:blip r:embed="rId5"/>
                <a:stretch>
                  <a:fillRect b="-16162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815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28D35E60-7AFD-41FA-AF9B-B017D714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u="sng" dirty="0"/>
              <a:t>3. Conditions d’équilibre :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5A484EB6-0A28-4321-9A5E-F42CE9D55C87}"/>
              </a:ext>
            </a:extLst>
          </p:cNvPr>
          <p:cNvSpPr txBox="1"/>
          <p:nvPr/>
        </p:nvSpPr>
        <p:spPr>
          <a:xfrm>
            <a:off x="0" y="685789"/>
            <a:ext cx="119208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Afin qu’un solide soit en équilibre, il est indispensable que deux conditions soient remplies.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25E884E-85DA-46D4-9D43-106A0702737E}"/>
              </a:ext>
            </a:extLst>
          </p:cNvPr>
          <p:cNvSpPr txBox="1"/>
          <p:nvPr/>
        </p:nvSpPr>
        <p:spPr>
          <a:xfrm>
            <a:off x="0" y="1771688"/>
            <a:ext cx="11920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La somme des forces extérieures doit être égale à 0</a:t>
            </a:r>
          </a:p>
          <a:p>
            <a:pPr algn="ctr"/>
            <a:r>
              <a:rPr lang="fr-FR" sz="3200" b="1" dirty="0"/>
              <a:t>∑</a:t>
            </a:r>
            <a:r>
              <a:rPr lang="fr-FR" sz="4000" b="1" dirty="0"/>
              <a:t> </a:t>
            </a:r>
            <a:r>
              <a:rPr lang="fr-FR" sz="2400" dirty="0"/>
              <a:t>Fext = 0</a:t>
            </a:r>
            <a:endParaRPr lang="fr-FR" sz="40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3F0CC42-7B09-497D-B084-4DD8303DB26E}"/>
              </a:ext>
            </a:extLst>
          </p:cNvPr>
          <p:cNvSpPr txBox="1"/>
          <p:nvPr/>
        </p:nvSpPr>
        <p:spPr>
          <a:xfrm>
            <a:off x="0" y="3103808"/>
            <a:ext cx="119208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La somme des moments en un point doit être égale à 0</a:t>
            </a:r>
          </a:p>
          <a:p>
            <a:pPr algn="ctr"/>
            <a:r>
              <a:rPr lang="fr-FR" sz="3200" b="1" dirty="0"/>
              <a:t>∑</a:t>
            </a:r>
            <a:r>
              <a:rPr lang="fr-FR" sz="4000" b="1" dirty="0"/>
              <a:t> </a:t>
            </a:r>
            <a:r>
              <a:rPr lang="fr-FR" sz="4000" dirty="0">
                <a:latin typeface="Cream Cake" panose="02000500000000000000" pitchFamily="50" charset="0"/>
              </a:rPr>
              <a:t>M</a:t>
            </a:r>
            <a:r>
              <a:rPr lang="fr-FR" sz="2400" baseline="-25000" dirty="0"/>
              <a:t>A</a:t>
            </a:r>
            <a:r>
              <a:rPr lang="fr-FR" sz="2400" dirty="0"/>
              <a:t>(Fext) = 0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62858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EEEEE4-8F05-469E-9027-EDBB2B3E57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4. Déterminer si les poutres ci-dessous sont en équilibre :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80F66158-9A9F-4855-8979-B05012ACB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205" y="1629000"/>
            <a:ext cx="6374813" cy="36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D893CD5-B40F-43FE-815A-BB9FEA9512DD}"/>
              </a:ext>
            </a:extLst>
          </p:cNvPr>
          <p:cNvSpPr txBox="1"/>
          <p:nvPr/>
        </p:nvSpPr>
        <p:spPr>
          <a:xfrm>
            <a:off x="0" y="826265"/>
            <a:ext cx="21451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1</a:t>
            </a:r>
            <a:r>
              <a:rPr lang="fr-FR" sz="2400" b="1" baseline="30000" dirty="0"/>
              <a:t>er</a:t>
            </a:r>
            <a:r>
              <a:rPr lang="fr-FR" sz="2400" b="1" dirty="0"/>
              <a:t> exemple 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E19CB79-1257-4A90-82D7-CE735E3245A9}"/>
              </a:ext>
            </a:extLst>
          </p:cNvPr>
          <p:cNvSpPr txBox="1"/>
          <p:nvPr/>
        </p:nvSpPr>
        <p:spPr>
          <a:xfrm>
            <a:off x="6722771" y="1629000"/>
            <a:ext cx="428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∑ Fext = 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94D3279-12E1-4877-9EDF-C025E5E593FC}"/>
              </a:ext>
            </a:extLst>
          </p:cNvPr>
          <p:cNvSpPr txBox="1"/>
          <p:nvPr/>
        </p:nvSpPr>
        <p:spPr>
          <a:xfrm>
            <a:off x="6722771" y="3818409"/>
            <a:ext cx="4288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∑ </a:t>
            </a:r>
            <a:r>
              <a:rPr lang="fr-FR" sz="3200" dirty="0">
                <a:latin typeface="Cream Cake" panose="02000500000000000000" pitchFamily="50" charset="0"/>
              </a:rPr>
              <a:t>M</a:t>
            </a:r>
            <a:r>
              <a:rPr lang="fr-FR" sz="2400" baseline="-25000" dirty="0"/>
              <a:t>B</a:t>
            </a:r>
            <a:r>
              <a:rPr lang="fr-FR" sz="2400" dirty="0"/>
              <a:t>(Fext) = 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3AAC9B-BA02-4536-96F8-2C72AFD0C234}"/>
              </a:ext>
            </a:extLst>
          </p:cNvPr>
          <p:cNvSpPr txBox="1"/>
          <p:nvPr/>
        </p:nvSpPr>
        <p:spPr>
          <a:xfrm>
            <a:off x="6722770" y="2169707"/>
            <a:ext cx="971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B</a:t>
            </a:r>
            <a:r>
              <a:rPr lang="fr-FR" sz="2800" b="1" baseline="-25000" dirty="0">
                <a:solidFill>
                  <a:srgbClr val="0066FF"/>
                </a:solidFill>
              </a:rPr>
              <a:t>2/1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5BA9840-63CE-451C-A234-4C8F9440CD7C}"/>
              </a:ext>
            </a:extLst>
          </p:cNvPr>
          <p:cNvSpPr txBox="1"/>
          <p:nvPr/>
        </p:nvSpPr>
        <p:spPr>
          <a:xfrm>
            <a:off x="7549925" y="2169707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+ A</a:t>
            </a:r>
            <a:r>
              <a:rPr lang="fr-FR" sz="2800" b="1" baseline="-25000" dirty="0">
                <a:solidFill>
                  <a:srgbClr val="FF0000"/>
                </a:solidFill>
              </a:rPr>
              <a:t>0/1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007D3CB-E4E5-4EAB-B05F-92FA7514A9C4}"/>
              </a:ext>
            </a:extLst>
          </p:cNvPr>
          <p:cNvSpPr txBox="1"/>
          <p:nvPr/>
        </p:nvSpPr>
        <p:spPr>
          <a:xfrm>
            <a:off x="8593587" y="2169707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 C</a:t>
            </a:r>
            <a:r>
              <a:rPr lang="fr-FR" sz="2800" b="1" baseline="-25000" dirty="0">
                <a:solidFill>
                  <a:srgbClr val="00B050"/>
                </a:solidFill>
              </a:rPr>
              <a:t>3/1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D03000-39DB-46F1-8440-EC8A64986E6F}"/>
              </a:ext>
            </a:extLst>
          </p:cNvPr>
          <p:cNvSpPr txBox="1"/>
          <p:nvPr/>
        </p:nvSpPr>
        <p:spPr>
          <a:xfrm>
            <a:off x="9637249" y="2169707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D027746-B7D6-41BA-ACAB-81285BB895F3}"/>
              </a:ext>
            </a:extLst>
          </p:cNvPr>
          <p:cNvSpPr txBox="1"/>
          <p:nvPr/>
        </p:nvSpPr>
        <p:spPr>
          <a:xfrm>
            <a:off x="6722771" y="2893400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+ 60</a:t>
            </a:r>
            <a:endParaRPr lang="fr-FR" sz="2800" b="1" baseline="-25000" dirty="0">
              <a:solidFill>
                <a:srgbClr val="0066FF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2889AC3-15E4-43DA-AAC3-CB7D15DA8DB7}"/>
              </a:ext>
            </a:extLst>
          </p:cNvPr>
          <p:cNvSpPr txBox="1"/>
          <p:nvPr/>
        </p:nvSpPr>
        <p:spPr>
          <a:xfrm>
            <a:off x="7638970" y="2893400"/>
            <a:ext cx="9012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- 70</a:t>
            </a:r>
            <a:endParaRPr lang="fr-FR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75E98DA-8622-4855-8FDD-F4AE4D2F7667}"/>
              </a:ext>
            </a:extLst>
          </p:cNvPr>
          <p:cNvSpPr txBox="1"/>
          <p:nvPr/>
        </p:nvSpPr>
        <p:spPr>
          <a:xfrm>
            <a:off x="8555169" y="2893400"/>
            <a:ext cx="106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+ 40</a:t>
            </a:r>
            <a:endParaRPr lang="fr-FR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9DFC2C-6895-42CA-8D1D-F2DD8D13E984}"/>
              </a:ext>
            </a:extLst>
          </p:cNvPr>
          <p:cNvSpPr txBox="1"/>
          <p:nvPr/>
        </p:nvSpPr>
        <p:spPr>
          <a:xfrm>
            <a:off x="9637249" y="2893400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≠ 0</a:t>
            </a:r>
            <a:endParaRPr lang="fr-FR" sz="2800" b="1" baseline="-250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B253AC-AC1A-467C-BEDA-F7A844EAE585}"/>
              </a:ext>
            </a:extLst>
          </p:cNvPr>
          <p:cNvSpPr txBox="1"/>
          <p:nvPr/>
        </p:nvSpPr>
        <p:spPr>
          <a:xfrm>
            <a:off x="2341848" y="5570070"/>
            <a:ext cx="7508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La poutre n’est pas en équilibre</a:t>
            </a:r>
            <a:endParaRPr lang="fr-FR" sz="36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68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0F66158-9A9F-4855-8979-B05012ACB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206" y="778035"/>
            <a:ext cx="6487571" cy="360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D893CD5-B40F-43FE-815A-BB9FEA9512DD}"/>
              </a:ext>
            </a:extLst>
          </p:cNvPr>
          <p:cNvSpPr txBox="1"/>
          <p:nvPr/>
        </p:nvSpPr>
        <p:spPr>
          <a:xfrm>
            <a:off x="0" y="92169"/>
            <a:ext cx="2403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2</a:t>
            </a:r>
            <a:r>
              <a:rPr lang="fr-FR" sz="2400" b="1" baseline="30000" dirty="0"/>
              <a:t>ème</a:t>
            </a:r>
            <a:r>
              <a:rPr lang="fr-FR" sz="2400" b="1" dirty="0"/>
              <a:t> exemple 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E19CB79-1257-4A90-82D7-CE735E3245A9}"/>
              </a:ext>
            </a:extLst>
          </p:cNvPr>
          <p:cNvSpPr txBox="1"/>
          <p:nvPr/>
        </p:nvSpPr>
        <p:spPr>
          <a:xfrm>
            <a:off x="6706664" y="656320"/>
            <a:ext cx="428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∑ Fext = 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94D3279-12E1-4877-9EDF-C025E5E593FC}"/>
              </a:ext>
            </a:extLst>
          </p:cNvPr>
          <p:cNvSpPr txBox="1"/>
          <p:nvPr/>
        </p:nvSpPr>
        <p:spPr>
          <a:xfrm>
            <a:off x="6699905" y="3082068"/>
            <a:ext cx="2434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∑ </a:t>
            </a:r>
            <a:r>
              <a:rPr lang="fr-FR" sz="3200" dirty="0">
                <a:latin typeface="Cream Cake" panose="02000500000000000000" pitchFamily="50" charset="0"/>
              </a:rPr>
              <a:t>M</a:t>
            </a:r>
            <a:r>
              <a:rPr lang="fr-FR" sz="2400" baseline="-25000" dirty="0"/>
              <a:t>A</a:t>
            </a:r>
            <a:r>
              <a:rPr lang="fr-FR" sz="2400" dirty="0"/>
              <a:t>(Fext) = 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3AAC9B-BA02-4536-96F8-2C72AFD0C234}"/>
              </a:ext>
            </a:extLst>
          </p:cNvPr>
          <p:cNvSpPr txBox="1"/>
          <p:nvPr/>
        </p:nvSpPr>
        <p:spPr>
          <a:xfrm>
            <a:off x="8427462" y="1219036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 + B</a:t>
            </a:r>
            <a:r>
              <a:rPr lang="fr-FR" sz="2800" b="1" baseline="-25000" dirty="0">
                <a:solidFill>
                  <a:srgbClr val="0066FF"/>
                </a:solidFill>
              </a:rPr>
              <a:t>2/1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5BA9840-63CE-451C-A234-4C8F9440CD7C}"/>
              </a:ext>
            </a:extLst>
          </p:cNvPr>
          <p:cNvSpPr txBox="1"/>
          <p:nvPr/>
        </p:nvSpPr>
        <p:spPr>
          <a:xfrm>
            <a:off x="7637169" y="1219036"/>
            <a:ext cx="91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A</a:t>
            </a:r>
            <a:r>
              <a:rPr lang="fr-FR" sz="2800" b="1" baseline="-25000" dirty="0">
                <a:solidFill>
                  <a:srgbClr val="FF0000"/>
                </a:solidFill>
              </a:rPr>
              <a:t>0/1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007D3CB-E4E5-4EAB-B05F-92FA7514A9C4}"/>
              </a:ext>
            </a:extLst>
          </p:cNvPr>
          <p:cNvSpPr txBox="1"/>
          <p:nvPr/>
        </p:nvSpPr>
        <p:spPr>
          <a:xfrm>
            <a:off x="9489555" y="1219036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 C</a:t>
            </a:r>
            <a:r>
              <a:rPr lang="fr-FR" sz="2800" b="1" baseline="-25000" dirty="0">
                <a:solidFill>
                  <a:srgbClr val="00B050"/>
                </a:solidFill>
              </a:rPr>
              <a:t>3/1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D03000-39DB-46F1-8440-EC8A64986E6F}"/>
              </a:ext>
            </a:extLst>
          </p:cNvPr>
          <p:cNvSpPr txBox="1"/>
          <p:nvPr/>
        </p:nvSpPr>
        <p:spPr>
          <a:xfrm>
            <a:off x="10551648" y="1219036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D027746-B7D6-41BA-ACAB-81285BB895F3}"/>
              </a:ext>
            </a:extLst>
          </p:cNvPr>
          <p:cNvSpPr txBox="1"/>
          <p:nvPr/>
        </p:nvSpPr>
        <p:spPr>
          <a:xfrm>
            <a:off x="8557728" y="1987889"/>
            <a:ext cx="102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+ 60</a:t>
            </a:r>
            <a:endParaRPr lang="fr-FR" sz="2800" b="1" baseline="-25000" dirty="0">
              <a:solidFill>
                <a:srgbClr val="0066FF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2889AC3-15E4-43DA-AAC3-CB7D15DA8DB7}"/>
              </a:ext>
            </a:extLst>
          </p:cNvPr>
          <p:cNvSpPr txBox="1"/>
          <p:nvPr/>
        </p:nvSpPr>
        <p:spPr>
          <a:xfrm>
            <a:off x="7538283" y="1988899"/>
            <a:ext cx="106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- 100</a:t>
            </a:r>
            <a:endParaRPr lang="fr-FR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75E98DA-8622-4855-8FDD-F4AE4D2F7667}"/>
              </a:ext>
            </a:extLst>
          </p:cNvPr>
          <p:cNvSpPr txBox="1"/>
          <p:nvPr/>
        </p:nvSpPr>
        <p:spPr>
          <a:xfrm>
            <a:off x="9532204" y="2004760"/>
            <a:ext cx="106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+ 40</a:t>
            </a:r>
            <a:endParaRPr lang="fr-FR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9DFC2C-6895-42CA-8D1D-F2DD8D13E984}"/>
              </a:ext>
            </a:extLst>
          </p:cNvPr>
          <p:cNvSpPr txBox="1"/>
          <p:nvPr/>
        </p:nvSpPr>
        <p:spPr>
          <a:xfrm>
            <a:off x="10551648" y="2004760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B253AC-AC1A-467C-BEDA-F7A844EAE585}"/>
              </a:ext>
            </a:extLst>
          </p:cNvPr>
          <p:cNvSpPr txBox="1"/>
          <p:nvPr/>
        </p:nvSpPr>
        <p:spPr>
          <a:xfrm>
            <a:off x="4492620" y="6076098"/>
            <a:ext cx="7508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La poutre n’est pas en équilibre</a:t>
            </a:r>
            <a:endParaRPr lang="fr-FR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CDBCE72-8BBF-468D-80A9-0DBBE997A642}"/>
              </a:ext>
            </a:extLst>
          </p:cNvPr>
          <p:cNvSpPr txBox="1"/>
          <p:nvPr/>
        </p:nvSpPr>
        <p:spPr>
          <a:xfrm>
            <a:off x="2264901" y="4282477"/>
            <a:ext cx="1882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solidFill>
                  <a:srgbClr val="FF0000"/>
                </a:solidFill>
                <a:latin typeface="Cream Cake" panose="02000500000000000000" pitchFamily="50" charset="0"/>
              </a:rPr>
              <a:t>M</a:t>
            </a:r>
            <a:r>
              <a:rPr lang="fr-FR" sz="2800" b="1" baseline="-25000" dirty="0">
                <a:solidFill>
                  <a:srgbClr val="FF0000"/>
                </a:solidFill>
              </a:rPr>
              <a:t>A</a:t>
            </a:r>
            <a:r>
              <a:rPr lang="fr-FR" sz="2800" b="1" dirty="0">
                <a:solidFill>
                  <a:srgbClr val="FF0000"/>
                </a:solidFill>
              </a:rPr>
              <a:t>(A</a:t>
            </a:r>
            <a:r>
              <a:rPr lang="fr-FR" sz="2800" b="1" baseline="-25000" dirty="0">
                <a:solidFill>
                  <a:srgbClr val="FF0000"/>
                </a:solidFill>
              </a:rPr>
              <a:t>0/1</a:t>
            </a:r>
            <a:r>
              <a:rPr lang="fr-FR" sz="2800" b="1" dirty="0">
                <a:solidFill>
                  <a:srgbClr val="FF0000"/>
                </a:solidFill>
              </a:rPr>
              <a:t>)</a:t>
            </a:r>
            <a:endParaRPr lang="fr-FR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766C09F-453E-47B6-9A6E-7C3E41863A30}"/>
              </a:ext>
            </a:extLst>
          </p:cNvPr>
          <p:cNvSpPr txBox="1"/>
          <p:nvPr/>
        </p:nvSpPr>
        <p:spPr>
          <a:xfrm>
            <a:off x="4076533" y="4282477"/>
            <a:ext cx="2208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  <a:latin typeface="+mj-lt"/>
              </a:rPr>
              <a:t>+</a:t>
            </a:r>
            <a:r>
              <a:rPr lang="fr-FR" sz="4400" b="1" dirty="0">
                <a:solidFill>
                  <a:srgbClr val="0066FF"/>
                </a:solidFill>
                <a:latin typeface="Cream Cake" panose="02000500000000000000" pitchFamily="50" charset="0"/>
              </a:rPr>
              <a:t> M</a:t>
            </a:r>
            <a:r>
              <a:rPr lang="fr-FR" sz="2800" b="1" baseline="-25000" dirty="0">
                <a:solidFill>
                  <a:srgbClr val="0066FF"/>
                </a:solidFill>
              </a:rPr>
              <a:t>A</a:t>
            </a:r>
            <a:r>
              <a:rPr lang="fr-FR" sz="2800" b="1" dirty="0">
                <a:solidFill>
                  <a:srgbClr val="0066FF"/>
                </a:solidFill>
              </a:rPr>
              <a:t>(B</a:t>
            </a:r>
            <a:r>
              <a:rPr lang="fr-FR" sz="2800" b="1" baseline="-25000" dirty="0">
                <a:solidFill>
                  <a:srgbClr val="0066FF"/>
                </a:solidFill>
              </a:rPr>
              <a:t>2/1</a:t>
            </a:r>
            <a:r>
              <a:rPr lang="fr-FR" sz="2800" b="1" dirty="0">
                <a:solidFill>
                  <a:srgbClr val="0066FF"/>
                </a:solidFill>
              </a:rPr>
              <a:t>)</a:t>
            </a:r>
            <a:endParaRPr lang="fr-FR" sz="2800" b="1" baseline="-25000" dirty="0">
              <a:solidFill>
                <a:srgbClr val="0066FF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5AB0DD-3991-4DF7-A477-AB65FFE6FB79}"/>
              </a:ext>
            </a:extLst>
          </p:cNvPr>
          <p:cNvSpPr txBox="1"/>
          <p:nvPr/>
        </p:nvSpPr>
        <p:spPr>
          <a:xfrm>
            <a:off x="6285369" y="4282477"/>
            <a:ext cx="226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  <a:latin typeface="+mj-lt"/>
              </a:rPr>
              <a:t>+</a:t>
            </a:r>
            <a:r>
              <a:rPr lang="fr-FR" sz="4400" b="1" dirty="0">
                <a:solidFill>
                  <a:srgbClr val="00B050"/>
                </a:solidFill>
                <a:latin typeface="Cream Cake" panose="02000500000000000000" pitchFamily="50" charset="0"/>
              </a:rPr>
              <a:t> M</a:t>
            </a:r>
            <a:r>
              <a:rPr lang="fr-FR" sz="2800" b="1" baseline="-25000" dirty="0">
                <a:solidFill>
                  <a:srgbClr val="00B050"/>
                </a:solidFill>
              </a:rPr>
              <a:t>A</a:t>
            </a:r>
            <a:r>
              <a:rPr lang="fr-FR" sz="2800" b="1" dirty="0">
                <a:solidFill>
                  <a:srgbClr val="00B050"/>
                </a:solidFill>
              </a:rPr>
              <a:t>(C</a:t>
            </a:r>
            <a:r>
              <a:rPr lang="fr-FR" sz="2800" b="1" baseline="-25000" dirty="0">
                <a:solidFill>
                  <a:srgbClr val="00B050"/>
                </a:solidFill>
              </a:rPr>
              <a:t>3/1</a:t>
            </a:r>
            <a:r>
              <a:rPr lang="fr-FR" sz="2800" b="1" dirty="0">
                <a:solidFill>
                  <a:srgbClr val="00B050"/>
                </a:solidFill>
              </a:rPr>
              <a:t>)</a:t>
            </a:r>
            <a:endParaRPr lang="fr-FR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2746266-9884-4EE7-8445-EF807CD26640}"/>
              </a:ext>
            </a:extLst>
          </p:cNvPr>
          <p:cNvSpPr txBox="1"/>
          <p:nvPr/>
        </p:nvSpPr>
        <p:spPr>
          <a:xfrm>
            <a:off x="8088780" y="5142077"/>
            <a:ext cx="11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4485EEF-8CD7-4D23-BBAB-9BD299138A3D}"/>
              </a:ext>
            </a:extLst>
          </p:cNvPr>
          <p:cNvSpPr txBox="1"/>
          <p:nvPr/>
        </p:nvSpPr>
        <p:spPr>
          <a:xfrm>
            <a:off x="2264901" y="5119464"/>
            <a:ext cx="1882575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0 x 100</a:t>
            </a:r>
            <a:endParaRPr lang="fr-FR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8BCA902-4378-433A-BAA5-DB1ED394F9E3}"/>
              </a:ext>
            </a:extLst>
          </p:cNvPr>
          <p:cNvSpPr txBox="1"/>
          <p:nvPr/>
        </p:nvSpPr>
        <p:spPr>
          <a:xfrm>
            <a:off x="4026719" y="5119276"/>
            <a:ext cx="20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6FF"/>
                </a:solidFill>
              </a:rPr>
              <a:t>+ (0,5 x 60)</a:t>
            </a:r>
            <a:endParaRPr lang="fr-FR" sz="1600" b="1" baseline="-25000" dirty="0">
              <a:solidFill>
                <a:srgbClr val="0066FF"/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866503A-4BC6-4F11-A187-BFC1F4F1EB18}"/>
              </a:ext>
            </a:extLst>
          </p:cNvPr>
          <p:cNvSpPr txBox="1"/>
          <p:nvPr/>
        </p:nvSpPr>
        <p:spPr>
          <a:xfrm>
            <a:off x="6067680" y="5119276"/>
            <a:ext cx="20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50"/>
                </a:solidFill>
              </a:rPr>
              <a:t>+ (1 x 40)</a:t>
            </a:r>
            <a:endParaRPr lang="fr-FR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198DA44-A635-4E94-80CE-C3B5677C053F}"/>
              </a:ext>
            </a:extLst>
          </p:cNvPr>
          <p:cNvSpPr txBox="1"/>
          <p:nvPr/>
        </p:nvSpPr>
        <p:spPr>
          <a:xfrm>
            <a:off x="8088780" y="5596094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≠ 0</a:t>
            </a:r>
            <a:endParaRPr lang="fr-FR" sz="2800" b="1" baseline="-25000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DC853F4-22A0-4D3A-8930-2256784CE394}"/>
              </a:ext>
            </a:extLst>
          </p:cNvPr>
          <p:cNvSpPr txBox="1"/>
          <p:nvPr/>
        </p:nvSpPr>
        <p:spPr>
          <a:xfrm>
            <a:off x="2264901" y="5597238"/>
            <a:ext cx="1882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0</a:t>
            </a:r>
            <a:endParaRPr lang="fr-FR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A5D21B9-0E63-4F05-BFAC-0FC03DBF4CC4}"/>
              </a:ext>
            </a:extLst>
          </p:cNvPr>
          <p:cNvSpPr txBox="1"/>
          <p:nvPr/>
        </p:nvSpPr>
        <p:spPr>
          <a:xfrm>
            <a:off x="4026719" y="5597050"/>
            <a:ext cx="20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6FF"/>
                </a:solidFill>
              </a:rPr>
              <a:t>+ 30</a:t>
            </a:r>
            <a:endParaRPr lang="fr-FR" sz="1600" b="1" baseline="-25000" dirty="0">
              <a:solidFill>
                <a:srgbClr val="0066FF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E663CE0-4586-45B9-9EC5-E6F00883F214}"/>
              </a:ext>
            </a:extLst>
          </p:cNvPr>
          <p:cNvSpPr txBox="1"/>
          <p:nvPr/>
        </p:nvSpPr>
        <p:spPr>
          <a:xfrm>
            <a:off x="6067680" y="5597050"/>
            <a:ext cx="20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50"/>
                </a:solidFill>
              </a:rPr>
              <a:t>+ 40</a:t>
            </a:r>
            <a:endParaRPr lang="fr-FR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68955A8-2019-4F1B-AFA5-83661303D599}"/>
              </a:ext>
            </a:extLst>
          </p:cNvPr>
          <p:cNvSpPr txBox="1"/>
          <p:nvPr/>
        </p:nvSpPr>
        <p:spPr>
          <a:xfrm>
            <a:off x="8391848" y="4481008"/>
            <a:ext cx="11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330341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0F66158-9A9F-4855-8979-B05012ACB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206" y="809237"/>
            <a:ext cx="6487571" cy="3537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D893CD5-B40F-43FE-815A-BB9FEA9512DD}"/>
              </a:ext>
            </a:extLst>
          </p:cNvPr>
          <p:cNvSpPr txBox="1"/>
          <p:nvPr/>
        </p:nvSpPr>
        <p:spPr>
          <a:xfrm>
            <a:off x="0" y="92169"/>
            <a:ext cx="24032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3</a:t>
            </a:r>
            <a:r>
              <a:rPr lang="fr-FR" sz="2400" b="1" baseline="30000" dirty="0"/>
              <a:t>ème</a:t>
            </a:r>
            <a:r>
              <a:rPr lang="fr-FR" sz="2400" b="1" dirty="0"/>
              <a:t> exemple :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E19CB79-1257-4A90-82D7-CE735E3245A9}"/>
              </a:ext>
            </a:extLst>
          </p:cNvPr>
          <p:cNvSpPr txBox="1"/>
          <p:nvPr/>
        </p:nvSpPr>
        <p:spPr>
          <a:xfrm>
            <a:off x="6706664" y="656320"/>
            <a:ext cx="4288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∑ Fext = 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94D3279-12E1-4877-9EDF-C025E5E593FC}"/>
              </a:ext>
            </a:extLst>
          </p:cNvPr>
          <p:cNvSpPr txBox="1"/>
          <p:nvPr/>
        </p:nvSpPr>
        <p:spPr>
          <a:xfrm>
            <a:off x="6699905" y="3082068"/>
            <a:ext cx="2434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∑ </a:t>
            </a:r>
            <a:r>
              <a:rPr lang="fr-FR" sz="3200" dirty="0">
                <a:latin typeface="Cream Cake" panose="02000500000000000000" pitchFamily="50" charset="0"/>
              </a:rPr>
              <a:t>M</a:t>
            </a:r>
            <a:r>
              <a:rPr lang="fr-FR" sz="2400" baseline="-25000" dirty="0"/>
              <a:t>B</a:t>
            </a:r>
            <a:r>
              <a:rPr lang="fr-FR" sz="2400" dirty="0"/>
              <a:t>(Fext) = 0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B3AAC9B-BA02-4536-96F8-2C72AFD0C234}"/>
              </a:ext>
            </a:extLst>
          </p:cNvPr>
          <p:cNvSpPr txBox="1"/>
          <p:nvPr/>
        </p:nvSpPr>
        <p:spPr>
          <a:xfrm>
            <a:off x="8427462" y="1219036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 + B</a:t>
            </a:r>
            <a:r>
              <a:rPr lang="fr-FR" sz="2800" b="1" baseline="-25000" dirty="0">
                <a:solidFill>
                  <a:srgbClr val="0066FF"/>
                </a:solidFill>
              </a:rPr>
              <a:t>2/1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5BA9840-63CE-451C-A234-4C8F9440CD7C}"/>
              </a:ext>
            </a:extLst>
          </p:cNvPr>
          <p:cNvSpPr txBox="1"/>
          <p:nvPr/>
        </p:nvSpPr>
        <p:spPr>
          <a:xfrm>
            <a:off x="7637169" y="1219036"/>
            <a:ext cx="91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A</a:t>
            </a:r>
            <a:r>
              <a:rPr lang="fr-FR" sz="2800" b="1" baseline="-25000" dirty="0">
                <a:solidFill>
                  <a:srgbClr val="FF0000"/>
                </a:solidFill>
              </a:rPr>
              <a:t>0/1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0007D3CB-E4E5-4EAB-B05F-92FA7514A9C4}"/>
              </a:ext>
            </a:extLst>
          </p:cNvPr>
          <p:cNvSpPr txBox="1"/>
          <p:nvPr/>
        </p:nvSpPr>
        <p:spPr>
          <a:xfrm>
            <a:off x="9489555" y="1219036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 C</a:t>
            </a:r>
            <a:r>
              <a:rPr lang="fr-FR" sz="2800" b="1" baseline="-25000" dirty="0">
                <a:solidFill>
                  <a:srgbClr val="00B050"/>
                </a:solidFill>
              </a:rPr>
              <a:t>3/1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AD03000-39DB-46F1-8440-EC8A64986E6F}"/>
              </a:ext>
            </a:extLst>
          </p:cNvPr>
          <p:cNvSpPr txBox="1"/>
          <p:nvPr/>
        </p:nvSpPr>
        <p:spPr>
          <a:xfrm>
            <a:off x="10551648" y="1219036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D027746-B7D6-41BA-ACAB-81285BB895F3}"/>
              </a:ext>
            </a:extLst>
          </p:cNvPr>
          <p:cNvSpPr txBox="1"/>
          <p:nvPr/>
        </p:nvSpPr>
        <p:spPr>
          <a:xfrm>
            <a:off x="8557728" y="1987889"/>
            <a:ext cx="1022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66FF"/>
                </a:solidFill>
              </a:rPr>
              <a:t>+ 75</a:t>
            </a:r>
            <a:endParaRPr lang="fr-FR" sz="2800" b="1" baseline="-25000" dirty="0">
              <a:solidFill>
                <a:srgbClr val="0066FF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2889AC3-15E4-43DA-AAC3-CB7D15DA8DB7}"/>
              </a:ext>
            </a:extLst>
          </p:cNvPr>
          <p:cNvSpPr txBox="1"/>
          <p:nvPr/>
        </p:nvSpPr>
        <p:spPr>
          <a:xfrm>
            <a:off x="7538283" y="1988899"/>
            <a:ext cx="106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- 100</a:t>
            </a:r>
            <a:endParaRPr lang="fr-FR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575E98DA-8622-4855-8FDD-F4AE4D2F7667}"/>
              </a:ext>
            </a:extLst>
          </p:cNvPr>
          <p:cNvSpPr txBox="1"/>
          <p:nvPr/>
        </p:nvSpPr>
        <p:spPr>
          <a:xfrm>
            <a:off x="9532204" y="2004760"/>
            <a:ext cx="10670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+ 25</a:t>
            </a:r>
            <a:endParaRPr lang="fr-FR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A9DFC2C-6895-42CA-8D1D-F2DD8D13E984}"/>
              </a:ext>
            </a:extLst>
          </p:cNvPr>
          <p:cNvSpPr txBox="1"/>
          <p:nvPr/>
        </p:nvSpPr>
        <p:spPr>
          <a:xfrm>
            <a:off x="10551648" y="2004760"/>
            <a:ext cx="11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18B253AC-AC1A-467C-BEDA-F7A844EAE585}"/>
              </a:ext>
            </a:extLst>
          </p:cNvPr>
          <p:cNvSpPr txBox="1"/>
          <p:nvPr/>
        </p:nvSpPr>
        <p:spPr>
          <a:xfrm>
            <a:off x="5176107" y="6131116"/>
            <a:ext cx="65027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FF0000"/>
                </a:solidFill>
              </a:rPr>
              <a:t>La poutre est en équilibre</a:t>
            </a:r>
            <a:endParaRPr lang="fr-FR" sz="36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CDBCE72-8BBF-468D-80A9-0DBBE997A642}"/>
              </a:ext>
            </a:extLst>
          </p:cNvPr>
          <p:cNvSpPr txBox="1"/>
          <p:nvPr/>
        </p:nvSpPr>
        <p:spPr>
          <a:xfrm>
            <a:off x="3902948" y="4314655"/>
            <a:ext cx="21000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+</a:t>
            </a:r>
            <a:r>
              <a:rPr lang="fr-FR" sz="4400" b="1" dirty="0">
                <a:solidFill>
                  <a:srgbClr val="FF0000"/>
                </a:solidFill>
                <a:latin typeface="Cream Cake" panose="02000500000000000000" pitchFamily="50" charset="0"/>
              </a:rPr>
              <a:t> M</a:t>
            </a:r>
            <a:r>
              <a:rPr lang="fr-FR" sz="2800" b="1" baseline="-25000" dirty="0">
                <a:solidFill>
                  <a:srgbClr val="FF0000"/>
                </a:solidFill>
              </a:rPr>
              <a:t>B</a:t>
            </a:r>
            <a:r>
              <a:rPr lang="fr-FR" sz="2800" b="1" dirty="0">
                <a:solidFill>
                  <a:srgbClr val="FF0000"/>
                </a:solidFill>
              </a:rPr>
              <a:t>(A</a:t>
            </a:r>
            <a:r>
              <a:rPr lang="fr-FR" sz="2800" b="1" baseline="-25000" dirty="0">
                <a:solidFill>
                  <a:srgbClr val="FF0000"/>
                </a:solidFill>
              </a:rPr>
              <a:t>0/1</a:t>
            </a:r>
            <a:r>
              <a:rPr lang="fr-FR" sz="2800" b="1" dirty="0">
                <a:solidFill>
                  <a:srgbClr val="FF0000"/>
                </a:solidFill>
              </a:rPr>
              <a:t>)</a:t>
            </a:r>
            <a:endParaRPr lang="fr-FR" sz="2800" b="1" baseline="-25000" dirty="0">
              <a:solidFill>
                <a:srgbClr val="FF0000"/>
              </a:solidFill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F766C09F-453E-47B6-9A6E-7C3E41863A30}"/>
              </a:ext>
            </a:extLst>
          </p:cNvPr>
          <p:cNvSpPr txBox="1"/>
          <p:nvPr/>
        </p:nvSpPr>
        <p:spPr>
          <a:xfrm>
            <a:off x="1962358" y="4260590"/>
            <a:ext cx="22088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>
                <a:solidFill>
                  <a:srgbClr val="0066FF"/>
                </a:solidFill>
                <a:latin typeface="Cream Cake" panose="02000500000000000000" pitchFamily="50" charset="0"/>
              </a:rPr>
              <a:t>M</a:t>
            </a:r>
            <a:r>
              <a:rPr lang="fr-FR" sz="2800" b="1" baseline="-25000" dirty="0">
                <a:solidFill>
                  <a:srgbClr val="0066FF"/>
                </a:solidFill>
              </a:rPr>
              <a:t>B</a:t>
            </a:r>
            <a:r>
              <a:rPr lang="fr-FR" sz="2800" b="1" dirty="0">
                <a:solidFill>
                  <a:srgbClr val="0066FF"/>
                </a:solidFill>
              </a:rPr>
              <a:t>(B</a:t>
            </a:r>
            <a:r>
              <a:rPr lang="fr-FR" sz="2800" b="1" baseline="-25000" dirty="0">
                <a:solidFill>
                  <a:srgbClr val="0066FF"/>
                </a:solidFill>
              </a:rPr>
              <a:t>2/1</a:t>
            </a:r>
            <a:r>
              <a:rPr lang="fr-FR" sz="2800" b="1" dirty="0">
                <a:solidFill>
                  <a:srgbClr val="0066FF"/>
                </a:solidFill>
              </a:rPr>
              <a:t>)</a:t>
            </a:r>
            <a:endParaRPr lang="fr-FR" sz="2800" b="1" baseline="-25000" dirty="0">
              <a:solidFill>
                <a:srgbClr val="0066FF"/>
              </a:solidFill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605AB0DD-3991-4DF7-A477-AB65FFE6FB79}"/>
              </a:ext>
            </a:extLst>
          </p:cNvPr>
          <p:cNvSpPr txBox="1"/>
          <p:nvPr/>
        </p:nvSpPr>
        <p:spPr>
          <a:xfrm>
            <a:off x="5887680" y="4327034"/>
            <a:ext cx="226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B050"/>
                </a:solidFill>
              </a:rPr>
              <a:t>+</a:t>
            </a:r>
            <a:r>
              <a:rPr lang="fr-FR" sz="4400" b="1" dirty="0">
                <a:solidFill>
                  <a:srgbClr val="00B050"/>
                </a:solidFill>
                <a:latin typeface="Cream Cake" panose="02000500000000000000" pitchFamily="50" charset="0"/>
              </a:rPr>
              <a:t> M</a:t>
            </a:r>
            <a:r>
              <a:rPr lang="fr-FR" sz="2800" b="1" baseline="-25000" dirty="0">
                <a:solidFill>
                  <a:srgbClr val="00B050"/>
                </a:solidFill>
              </a:rPr>
              <a:t>B</a:t>
            </a:r>
            <a:r>
              <a:rPr lang="fr-FR" sz="2800" b="1" dirty="0">
                <a:solidFill>
                  <a:srgbClr val="00B050"/>
                </a:solidFill>
              </a:rPr>
              <a:t>(C</a:t>
            </a:r>
            <a:r>
              <a:rPr lang="fr-FR" sz="2800" b="1" baseline="-25000" dirty="0">
                <a:solidFill>
                  <a:srgbClr val="00B050"/>
                </a:solidFill>
              </a:rPr>
              <a:t>3/1</a:t>
            </a:r>
            <a:r>
              <a:rPr lang="fr-FR" sz="2800" b="1" dirty="0">
                <a:solidFill>
                  <a:srgbClr val="00B050"/>
                </a:solidFill>
              </a:rPr>
              <a:t>)</a:t>
            </a:r>
            <a:endParaRPr lang="fr-FR" sz="2800" b="1" baseline="-25000" dirty="0">
              <a:solidFill>
                <a:srgbClr val="00B050"/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2746266-9884-4EE7-8445-EF807CD26640}"/>
              </a:ext>
            </a:extLst>
          </p:cNvPr>
          <p:cNvSpPr txBox="1"/>
          <p:nvPr/>
        </p:nvSpPr>
        <p:spPr>
          <a:xfrm>
            <a:off x="8088780" y="5142077"/>
            <a:ext cx="11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4485EEF-8CD7-4D23-BBAB-9BD299138A3D}"/>
              </a:ext>
            </a:extLst>
          </p:cNvPr>
          <p:cNvSpPr txBox="1"/>
          <p:nvPr/>
        </p:nvSpPr>
        <p:spPr>
          <a:xfrm>
            <a:off x="2264901" y="5119464"/>
            <a:ext cx="163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6FF"/>
                </a:solidFill>
              </a:rPr>
              <a:t>0 x 75</a:t>
            </a:r>
            <a:endParaRPr lang="fr-FR" sz="1600" b="1" baseline="-25000" dirty="0">
              <a:solidFill>
                <a:srgbClr val="0066FF"/>
              </a:solidFill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48BCA902-4378-433A-BAA5-DB1ED394F9E3}"/>
              </a:ext>
            </a:extLst>
          </p:cNvPr>
          <p:cNvSpPr txBox="1"/>
          <p:nvPr/>
        </p:nvSpPr>
        <p:spPr>
          <a:xfrm>
            <a:off x="3448620" y="5145027"/>
            <a:ext cx="2863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- (0,25 x 100)</a:t>
            </a:r>
            <a:endParaRPr lang="fr-FR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F866503A-4BC6-4F11-A187-BFC1F4F1EB18}"/>
              </a:ext>
            </a:extLst>
          </p:cNvPr>
          <p:cNvSpPr txBox="1"/>
          <p:nvPr/>
        </p:nvSpPr>
        <p:spPr>
          <a:xfrm>
            <a:off x="5923680" y="5167037"/>
            <a:ext cx="20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50"/>
                </a:solidFill>
              </a:rPr>
              <a:t>+ (1 x 25)</a:t>
            </a:r>
            <a:endParaRPr lang="fr-FR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C198DA44-A635-4E94-80CE-C3B5677C053F}"/>
              </a:ext>
            </a:extLst>
          </p:cNvPr>
          <p:cNvSpPr txBox="1"/>
          <p:nvPr/>
        </p:nvSpPr>
        <p:spPr>
          <a:xfrm>
            <a:off x="8088780" y="5596094"/>
            <a:ext cx="11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DC853F4-22A0-4D3A-8930-2256784CE394}"/>
              </a:ext>
            </a:extLst>
          </p:cNvPr>
          <p:cNvSpPr txBox="1"/>
          <p:nvPr/>
        </p:nvSpPr>
        <p:spPr>
          <a:xfrm>
            <a:off x="2264901" y="5597238"/>
            <a:ext cx="1882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6FF"/>
                </a:solidFill>
              </a:rPr>
              <a:t>0</a:t>
            </a:r>
            <a:endParaRPr lang="fr-FR" sz="1600" b="1" baseline="-25000" dirty="0">
              <a:solidFill>
                <a:srgbClr val="0066FF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DA5D21B9-0E63-4F05-BFAC-0FC03DBF4CC4}"/>
              </a:ext>
            </a:extLst>
          </p:cNvPr>
          <p:cNvSpPr txBox="1"/>
          <p:nvPr/>
        </p:nvSpPr>
        <p:spPr>
          <a:xfrm>
            <a:off x="3902580" y="5585886"/>
            <a:ext cx="20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- 25</a:t>
            </a:r>
            <a:endParaRPr lang="fr-FR" sz="1600" b="1" baseline="-25000" dirty="0">
              <a:solidFill>
                <a:srgbClr val="FF0000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8E663CE0-4586-45B9-9EC5-E6F00883F214}"/>
              </a:ext>
            </a:extLst>
          </p:cNvPr>
          <p:cNvSpPr txBox="1"/>
          <p:nvPr/>
        </p:nvSpPr>
        <p:spPr>
          <a:xfrm>
            <a:off x="6067680" y="5597050"/>
            <a:ext cx="208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50"/>
                </a:solidFill>
              </a:rPr>
              <a:t>+ 25</a:t>
            </a:r>
            <a:endParaRPr lang="fr-FR" sz="1600" b="1" baseline="-25000" dirty="0">
              <a:solidFill>
                <a:srgbClr val="00B050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968955A8-2019-4F1B-AFA5-83661303D599}"/>
              </a:ext>
            </a:extLst>
          </p:cNvPr>
          <p:cNvSpPr txBox="1"/>
          <p:nvPr/>
        </p:nvSpPr>
        <p:spPr>
          <a:xfrm>
            <a:off x="7880788" y="4527226"/>
            <a:ext cx="1188000" cy="502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/>
              <a:t>= 0</a:t>
            </a:r>
            <a:endParaRPr lang="fr-FR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22409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80F66158-9A9F-4855-8979-B05012ACB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787" y="809237"/>
            <a:ext cx="6266409" cy="353759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D893CD5-B40F-43FE-815A-BB9FEA9512DD}"/>
              </a:ext>
            </a:extLst>
          </p:cNvPr>
          <p:cNvSpPr txBox="1"/>
          <p:nvPr/>
        </p:nvSpPr>
        <p:spPr>
          <a:xfrm>
            <a:off x="-1" y="92169"/>
            <a:ext cx="118485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/>
              <a:t>Équilibre d’un solide sous l’action de 3 forces parallèles :	</a:t>
            </a:r>
            <a:r>
              <a:rPr lang="fr-FR" sz="2400" dirty="0"/>
              <a:t>A</a:t>
            </a:r>
            <a:r>
              <a:rPr lang="fr-FR" sz="2400" baseline="-25000" dirty="0"/>
              <a:t>0/1</a:t>
            </a:r>
            <a:r>
              <a:rPr lang="fr-FR" sz="2400" dirty="0"/>
              <a:t> = 50N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F0551BBA-0D57-44CB-8EB6-4CD68AF95C8A}"/>
              </a:ext>
            </a:extLst>
          </p:cNvPr>
          <p:cNvSpPr txBox="1"/>
          <p:nvPr/>
        </p:nvSpPr>
        <p:spPr>
          <a:xfrm>
            <a:off x="6709893" y="809237"/>
            <a:ext cx="31710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/>
              <a:t>SMI {1} (la poutre)</a:t>
            </a:r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676D74F3-52AB-4C95-9DAB-591E0A3996CD}"/>
              </a:ext>
            </a:extLst>
          </p:cNvPr>
          <p:cNvSpPr txBox="1"/>
          <p:nvPr/>
        </p:nvSpPr>
        <p:spPr>
          <a:xfrm>
            <a:off x="6709893" y="1295472"/>
            <a:ext cx="5357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400" dirty="0"/>
              <a:t>BAME (Bilan des Actions Mécaniques Extérieures)</a:t>
            </a:r>
          </a:p>
        </p:txBody>
      </p:sp>
      <p:graphicFrame>
        <p:nvGraphicFramePr>
          <p:cNvPr id="17" name="Tableau 22">
            <a:extLst>
              <a:ext uri="{FF2B5EF4-FFF2-40B4-BE49-F238E27FC236}">
                <a16:creationId xmlns:a16="http://schemas.microsoft.com/office/drawing/2014/main" id="{EB75E0F8-773D-473D-8774-67DE60BB6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2394443"/>
              </p:ext>
            </p:extLst>
          </p:nvPr>
        </p:nvGraphicFramePr>
        <p:xfrm>
          <a:off x="192000" y="4570483"/>
          <a:ext cx="11808000" cy="21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6000">
                  <a:extLst>
                    <a:ext uri="{9D8B030D-6E8A-4147-A177-3AD203B41FA5}">
                      <a16:colId xmlns:a16="http://schemas.microsoft.com/office/drawing/2014/main" val="162822576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408650124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45314414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07031349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4956115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365629881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4178551009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085235253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Fext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P.A.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/x          Direction         /y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/x             Sens            /y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/>
                        <a:t>/x        Intensité (N)      /y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040859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9793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27991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62678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61174B39-7E0B-4A3F-8205-8F2B878F293C}"/>
                  </a:ext>
                </a:extLst>
              </p:cNvPr>
              <p:cNvSpPr txBox="1"/>
              <p:nvPr/>
            </p:nvSpPr>
            <p:spPr>
              <a:xfrm>
                <a:off x="450761" y="5077917"/>
                <a:ext cx="940158" cy="548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1" smtClean="0">
                              <a:solidFill>
                                <a:srgbClr val="0066FF"/>
                              </a:solidFill>
                              <a:effectLst/>
                              <a:latin typeface="Cambria Math" panose="02040503050406030204" pitchFamily="18" charset="0"/>
                              <a:ea typeface="Segoe UI" panose="020B0502040204020203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b="1">
                                  <a:solidFill>
                                    <a:srgbClr val="0066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0">
                                  <a:solidFill>
                                    <a:srgbClr val="0066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𝐁</m:t>
                              </m:r>
                            </m:e>
                            <m:sub>
                              <m:r>
                                <a:rPr lang="fr-FR" sz="2400" b="1" i="0">
                                  <a:solidFill>
                                    <a:srgbClr val="0066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𝟐</m:t>
                              </m:r>
                              <m:r>
                                <m:rPr>
                                  <m:lit/>
                                </m:rPr>
                                <a:rPr lang="fr-FR" sz="2400" b="1" i="0">
                                  <a:solidFill>
                                    <a:srgbClr val="0066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/</m:t>
                              </m:r>
                              <m:r>
                                <a:rPr lang="fr-FR" sz="2400" b="1" i="0">
                                  <a:solidFill>
                                    <a:srgbClr val="0066FF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0066FF"/>
                  </a:solidFill>
                  <a:effectLst/>
                  <a:latin typeface="Arial" panose="020B0604020202020204" pitchFamily="34" charset="0"/>
                  <a:ea typeface="Segoe UI" panose="020B0502040204020203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33" name="ZoneTexte 32">
                <a:extLst>
                  <a:ext uri="{FF2B5EF4-FFF2-40B4-BE49-F238E27FC236}">
                    <a16:creationId xmlns:a16="http://schemas.microsoft.com/office/drawing/2014/main" id="{61174B39-7E0B-4A3F-8205-8F2B878F29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61" y="5077917"/>
                <a:ext cx="940158" cy="548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e 37">
            <a:extLst>
              <a:ext uri="{FF2B5EF4-FFF2-40B4-BE49-F238E27FC236}">
                <a16:creationId xmlns:a16="http://schemas.microsoft.com/office/drawing/2014/main" id="{74FCEEDD-F273-4922-A5ED-D982EC145FEF}"/>
              </a:ext>
            </a:extLst>
          </p:cNvPr>
          <p:cNvGrpSpPr/>
          <p:nvPr/>
        </p:nvGrpSpPr>
        <p:grpSpPr>
          <a:xfrm>
            <a:off x="3129566" y="5111666"/>
            <a:ext cx="1481071" cy="538817"/>
            <a:chOff x="3129566" y="5111666"/>
            <a:chExt cx="1481071" cy="538817"/>
          </a:xfrm>
        </p:grpSpPr>
        <p:cxnSp>
          <p:nvCxnSpPr>
            <p:cNvPr id="34" name="Connecteur droit 33">
              <a:extLst>
                <a:ext uri="{FF2B5EF4-FFF2-40B4-BE49-F238E27FC236}">
                  <a16:creationId xmlns:a16="http://schemas.microsoft.com/office/drawing/2014/main" id="{08C097BE-71E6-42AE-B84D-197775271C50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Connecteur droit 36">
              <a:extLst>
                <a:ext uri="{FF2B5EF4-FFF2-40B4-BE49-F238E27FC236}">
                  <a16:creationId xmlns:a16="http://schemas.microsoft.com/office/drawing/2014/main" id="{10EE1E34-DDDB-4AFB-80BB-51E5EEFE3E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9" name="ZoneTexte 38">
            <a:extLst>
              <a:ext uri="{FF2B5EF4-FFF2-40B4-BE49-F238E27FC236}">
                <a16:creationId xmlns:a16="http://schemas.microsoft.com/office/drawing/2014/main" id="{89C09CFE-7CF1-47F0-BA99-FAE79393DC81}"/>
              </a:ext>
            </a:extLst>
          </p:cNvPr>
          <p:cNvSpPr txBox="1"/>
          <p:nvPr/>
        </p:nvSpPr>
        <p:spPr>
          <a:xfrm>
            <a:off x="10693400" y="5147242"/>
            <a:ext cx="115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baseline="-25000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y2/1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BB11BEC1-8511-479B-9F21-B3D05DC1DC68}"/>
              </a:ext>
            </a:extLst>
          </p:cNvPr>
          <p:cNvSpPr txBox="1"/>
          <p:nvPr/>
        </p:nvSpPr>
        <p:spPr>
          <a:xfrm>
            <a:off x="2183336" y="5125878"/>
            <a:ext cx="407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</a:p>
        </p:txBody>
      </p:sp>
      <p:cxnSp>
        <p:nvCxnSpPr>
          <p:cNvPr id="42" name="Connecteur droit 41">
            <a:extLst>
              <a:ext uri="{FF2B5EF4-FFF2-40B4-BE49-F238E27FC236}">
                <a16:creationId xmlns:a16="http://schemas.microsoft.com/office/drawing/2014/main" id="{36291255-008D-4533-8FB1-BA748B663D4D}"/>
              </a:ext>
            </a:extLst>
          </p:cNvPr>
          <p:cNvCxnSpPr/>
          <p:nvPr/>
        </p:nvCxnSpPr>
        <p:spPr>
          <a:xfrm>
            <a:off x="8295423" y="5198075"/>
            <a:ext cx="0" cy="360000"/>
          </a:xfrm>
          <a:prstGeom prst="line">
            <a:avLst/>
          </a:prstGeom>
          <a:ln w="38100">
            <a:solidFill>
              <a:srgbClr val="0066FF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necteur droit 42">
            <a:extLst>
              <a:ext uri="{FF2B5EF4-FFF2-40B4-BE49-F238E27FC236}">
                <a16:creationId xmlns:a16="http://schemas.microsoft.com/office/drawing/2014/main" id="{9CF58EA8-467F-4078-838C-B3B73DD239D4}"/>
              </a:ext>
            </a:extLst>
          </p:cNvPr>
          <p:cNvCxnSpPr/>
          <p:nvPr/>
        </p:nvCxnSpPr>
        <p:spPr>
          <a:xfrm>
            <a:off x="5334000" y="5198075"/>
            <a:ext cx="0" cy="360000"/>
          </a:xfrm>
          <a:prstGeom prst="line">
            <a:avLst/>
          </a:prstGeom>
          <a:ln w="38100">
            <a:solidFill>
              <a:srgbClr val="0066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C7C8B634-1A7D-49AC-B92B-F29F71336CA9}"/>
              </a:ext>
            </a:extLst>
          </p:cNvPr>
          <p:cNvGrpSpPr/>
          <p:nvPr/>
        </p:nvGrpSpPr>
        <p:grpSpPr>
          <a:xfrm>
            <a:off x="6096000" y="5111666"/>
            <a:ext cx="1481071" cy="538817"/>
            <a:chOff x="3129566" y="5111666"/>
            <a:chExt cx="1481071" cy="538817"/>
          </a:xfrm>
        </p:grpSpPr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CE6BB5EE-7CDC-4B27-B044-9FBC81D2DB07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Connecteur droit 45">
              <a:extLst>
                <a:ext uri="{FF2B5EF4-FFF2-40B4-BE49-F238E27FC236}">
                  <a16:creationId xmlns:a16="http://schemas.microsoft.com/office/drawing/2014/main" id="{9B1CE130-61B4-419B-8EE5-E33DFE4E73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13DB597F-A9BA-46A2-B5DA-D4528E4D404F}"/>
              </a:ext>
            </a:extLst>
          </p:cNvPr>
          <p:cNvGrpSpPr/>
          <p:nvPr/>
        </p:nvGrpSpPr>
        <p:grpSpPr>
          <a:xfrm>
            <a:off x="9041336" y="5111666"/>
            <a:ext cx="1481071" cy="538817"/>
            <a:chOff x="3129566" y="5111666"/>
            <a:chExt cx="1481071" cy="538817"/>
          </a:xfrm>
        </p:grpSpPr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6A71E37E-7DD9-4F4F-8273-E4F09B8E464A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AAED62B5-755B-46DF-B6F1-F7C939F016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0D39B994-81DC-4C3A-A8FB-B9D4CEA0E858}"/>
                  </a:ext>
                </a:extLst>
              </p:cNvPr>
              <p:cNvSpPr txBox="1"/>
              <p:nvPr/>
            </p:nvSpPr>
            <p:spPr>
              <a:xfrm>
                <a:off x="450761" y="5662707"/>
                <a:ext cx="940158" cy="548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1" smtClean="0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Segoe UI" panose="020B0502040204020203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b="1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𝐀</m:t>
                              </m:r>
                            </m:e>
                            <m:sub>
                              <m:r>
                                <a:rPr lang="fr-FR" sz="2400" b="1" i="0" smtClean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𝟎</m:t>
                              </m:r>
                              <m:r>
                                <m:rPr>
                                  <m:lit/>
                                </m:rPr>
                                <a:rPr lang="fr-FR" sz="2400" b="1" i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/</m:t>
                              </m:r>
                              <m:r>
                                <a:rPr lang="fr-FR" sz="2400" b="1" i="0">
                                  <a:solidFill>
                                    <a:srgbClr val="FF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FF0000"/>
                  </a:solidFill>
                  <a:effectLst/>
                  <a:latin typeface="Arial" panose="020B0604020202020204" pitchFamily="34" charset="0"/>
                  <a:ea typeface="Segoe UI" panose="020B0502040204020203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51" name="ZoneTexte 50">
                <a:extLst>
                  <a:ext uri="{FF2B5EF4-FFF2-40B4-BE49-F238E27FC236}">
                    <a16:creationId xmlns:a16="http://schemas.microsoft.com/office/drawing/2014/main" id="{0D39B994-81DC-4C3A-A8FB-B9D4CEA0E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61" y="5662707"/>
                <a:ext cx="940158" cy="548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ZoneTexte 51">
            <a:extLst>
              <a:ext uri="{FF2B5EF4-FFF2-40B4-BE49-F238E27FC236}">
                <a16:creationId xmlns:a16="http://schemas.microsoft.com/office/drawing/2014/main" id="{A6507F42-418E-4552-9824-179416828A37}"/>
              </a:ext>
            </a:extLst>
          </p:cNvPr>
          <p:cNvSpPr txBox="1"/>
          <p:nvPr/>
        </p:nvSpPr>
        <p:spPr>
          <a:xfrm>
            <a:off x="2183336" y="5681273"/>
            <a:ext cx="407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A</a:t>
            </a:r>
          </a:p>
        </p:txBody>
      </p:sp>
      <p:grpSp>
        <p:nvGrpSpPr>
          <p:cNvPr id="53" name="Groupe 52">
            <a:extLst>
              <a:ext uri="{FF2B5EF4-FFF2-40B4-BE49-F238E27FC236}">
                <a16:creationId xmlns:a16="http://schemas.microsoft.com/office/drawing/2014/main" id="{8AECA215-F292-485F-92B6-BC340B7A762E}"/>
              </a:ext>
            </a:extLst>
          </p:cNvPr>
          <p:cNvGrpSpPr/>
          <p:nvPr/>
        </p:nvGrpSpPr>
        <p:grpSpPr>
          <a:xfrm>
            <a:off x="3129566" y="5662707"/>
            <a:ext cx="1481071" cy="538817"/>
            <a:chOff x="3129566" y="5111666"/>
            <a:chExt cx="1481071" cy="538817"/>
          </a:xfrm>
        </p:grpSpPr>
        <p:cxnSp>
          <p:nvCxnSpPr>
            <p:cNvPr id="54" name="Connecteur droit 53">
              <a:extLst>
                <a:ext uri="{FF2B5EF4-FFF2-40B4-BE49-F238E27FC236}">
                  <a16:creationId xmlns:a16="http://schemas.microsoft.com/office/drawing/2014/main" id="{23F739F0-53FA-4D97-A5A8-CFBA787007AC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Connecteur droit 54">
              <a:extLst>
                <a:ext uri="{FF2B5EF4-FFF2-40B4-BE49-F238E27FC236}">
                  <a16:creationId xmlns:a16="http://schemas.microsoft.com/office/drawing/2014/main" id="{7A368E13-5327-4377-8FDE-AE7BEA4569E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6" name="Groupe 55">
            <a:extLst>
              <a:ext uri="{FF2B5EF4-FFF2-40B4-BE49-F238E27FC236}">
                <a16:creationId xmlns:a16="http://schemas.microsoft.com/office/drawing/2014/main" id="{0A18F27C-7B1F-45C2-839C-F08A05225E41}"/>
              </a:ext>
            </a:extLst>
          </p:cNvPr>
          <p:cNvGrpSpPr/>
          <p:nvPr/>
        </p:nvGrpSpPr>
        <p:grpSpPr>
          <a:xfrm>
            <a:off x="3129566" y="6192301"/>
            <a:ext cx="1481071" cy="538817"/>
            <a:chOff x="3129566" y="5111666"/>
            <a:chExt cx="1481071" cy="538817"/>
          </a:xfrm>
        </p:grpSpPr>
        <p:cxnSp>
          <p:nvCxnSpPr>
            <p:cNvPr id="57" name="Connecteur droit 56">
              <a:extLst>
                <a:ext uri="{FF2B5EF4-FFF2-40B4-BE49-F238E27FC236}">
                  <a16:creationId xmlns:a16="http://schemas.microsoft.com/office/drawing/2014/main" id="{4BFCA50B-E4C6-454D-978E-B94DB5405749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Connecteur droit 57">
              <a:extLst>
                <a:ext uri="{FF2B5EF4-FFF2-40B4-BE49-F238E27FC236}">
                  <a16:creationId xmlns:a16="http://schemas.microsoft.com/office/drawing/2014/main" id="{8DCE01FD-B98E-4834-BD5E-3F12A4F4FAB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Groupe 58">
            <a:extLst>
              <a:ext uri="{FF2B5EF4-FFF2-40B4-BE49-F238E27FC236}">
                <a16:creationId xmlns:a16="http://schemas.microsoft.com/office/drawing/2014/main" id="{52E8A5D5-6230-47BA-B7BA-09E4C4457D61}"/>
              </a:ext>
            </a:extLst>
          </p:cNvPr>
          <p:cNvGrpSpPr/>
          <p:nvPr/>
        </p:nvGrpSpPr>
        <p:grpSpPr>
          <a:xfrm>
            <a:off x="6096000" y="5662707"/>
            <a:ext cx="1481071" cy="538817"/>
            <a:chOff x="3129566" y="5111666"/>
            <a:chExt cx="1481071" cy="538817"/>
          </a:xfrm>
        </p:grpSpPr>
        <p:cxnSp>
          <p:nvCxnSpPr>
            <p:cNvPr id="60" name="Connecteur droit 59">
              <a:extLst>
                <a:ext uri="{FF2B5EF4-FFF2-40B4-BE49-F238E27FC236}">
                  <a16:creationId xmlns:a16="http://schemas.microsoft.com/office/drawing/2014/main" id="{84E4F221-8C79-4074-8D5A-103510ADFAB4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Connecteur droit 60">
              <a:extLst>
                <a:ext uri="{FF2B5EF4-FFF2-40B4-BE49-F238E27FC236}">
                  <a16:creationId xmlns:a16="http://schemas.microsoft.com/office/drawing/2014/main" id="{289E3136-3B04-42F1-8896-083D43199DF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" name="Groupe 61">
            <a:extLst>
              <a:ext uri="{FF2B5EF4-FFF2-40B4-BE49-F238E27FC236}">
                <a16:creationId xmlns:a16="http://schemas.microsoft.com/office/drawing/2014/main" id="{F899BB6C-86B9-4FEC-83D0-30D4B477F0EA}"/>
              </a:ext>
            </a:extLst>
          </p:cNvPr>
          <p:cNvGrpSpPr/>
          <p:nvPr/>
        </p:nvGrpSpPr>
        <p:grpSpPr>
          <a:xfrm>
            <a:off x="6096000" y="6192301"/>
            <a:ext cx="1481071" cy="538817"/>
            <a:chOff x="3129566" y="5111666"/>
            <a:chExt cx="1481071" cy="538817"/>
          </a:xfrm>
        </p:grpSpPr>
        <p:cxnSp>
          <p:nvCxnSpPr>
            <p:cNvPr id="63" name="Connecteur droit 62">
              <a:extLst>
                <a:ext uri="{FF2B5EF4-FFF2-40B4-BE49-F238E27FC236}">
                  <a16:creationId xmlns:a16="http://schemas.microsoft.com/office/drawing/2014/main" id="{70E7329A-BFB7-4D6B-8163-12B4211A4A3B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Connecteur droit 63">
              <a:extLst>
                <a:ext uri="{FF2B5EF4-FFF2-40B4-BE49-F238E27FC236}">
                  <a16:creationId xmlns:a16="http://schemas.microsoft.com/office/drawing/2014/main" id="{AC9CC080-5190-44DB-8896-0E5A2A538F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A1F62256-7230-4F3A-B420-11F845A848EA}"/>
              </a:ext>
            </a:extLst>
          </p:cNvPr>
          <p:cNvGrpSpPr/>
          <p:nvPr/>
        </p:nvGrpSpPr>
        <p:grpSpPr>
          <a:xfrm>
            <a:off x="9041336" y="5662707"/>
            <a:ext cx="1481071" cy="538817"/>
            <a:chOff x="3129566" y="5111666"/>
            <a:chExt cx="1481071" cy="538817"/>
          </a:xfrm>
        </p:grpSpPr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79E4D77B-0914-42C8-8FDE-33AA2290669E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Connecteur droit 66">
              <a:extLst>
                <a:ext uri="{FF2B5EF4-FFF2-40B4-BE49-F238E27FC236}">
                  <a16:creationId xmlns:a16="http://schemas.microsoft.com/office/drawing/2014/main" id="{68B38A17-3206-4BB5-B202-039E87BE3DF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8" name="Groupe 67">
            <a:extLst>
              <a:ext uri="{FF2B5EF4-FFF2-40B4-BE49-F238E27FC236}">
                <a16:creationId xmlns:a16="http://schemas.microsoft.com/office/drawing/2014/main" id="{F965E907-2913-4ADF-A115-E75BBD8BF516}"/>
              </a:ext>
            </a:extLst>
          </p:cNvPr>
          <p:cNvGrpSpPr/>
          <p:nvPr/>
        </p:nvGrpSpPr>
        <p:grpSpPr>
          <a:xfrm>
            <a:off x="9041336" y="6192301"/>
            <a:ext cx="1481071" cy="538817"/>
            <a:chOff x="3129566" y="5111666"/>
            <a:chExt cx="1481071" cy="538817"/>
          </a:xfrm>
        </p:grpSpPr>
        <p:cxnSp>
          <p:nvCxnSpPr>
            <p:cNvPr id="69" name="Connecteur droit 68">
              <a:extLst>
                <a:ext uri="{FF2B5EF4-FFF2-40B4-BE49-F238E27FC236}">
                  <a16:creationId xmlns:a16="http://schemas.microsoft.com/office/drawing/2014/main" id="{E7A8C66E-10C2-45D8-AAFD-2836D00D2C1F}"/>
                </a:ext>
              </a:extLst>
            </p:cNvPr>
            <p:cNvCxnSpPr/>
            <p:nvPr/>
          </p:nvCxnSpPr>
          <p:spPr>
            <a:xfrm>
              <a:off x="3129566" y="5112937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Connecteur droit 69">
              <a:extLst>
                <a:ext uri="{FF2B5EF4-FFF2-40B4-BE49-F238E27FC236}">
                  <a16:creationId xmlns:a16="http://schemas.microsoft.com/office/drawing/2014/main" id="{D3FE9DF9-DD54-4365-A972-DF21DE8C7B4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9566" y="5111666"/>
              <a:ext cx="1481071" cy="537546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F5A3C304-F625-40D7-9B78-2F165FE1E5A4}"/>
              </a:ext>
            </a:extLst>
          </p:cNvPr>
          <p:cNvCxnSpPr/>
          <p:nvPr/>
        </p:nvCxnSpPr>
        <p:spPr>
          <a:xfrm>
            <a:off x="5334000" y="5732073"/>
            <a:ext cx="0" cy="360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71">
            <a:extLst>
              <a:ext uri="{FF2B5EF4-FFF2-40B4-BE49-F238E27FC236}">
                <a16:creationId xmlns:a16="http://schemas.microsoft.com/office/drawing/2014/main" id="{890A24E1-6401-42EC-8830-F4E46AC0A056}"/>
              </a:ext>
            </a:extLst>
          </p:cNvPr>
          <p:cNvCxnSpPr>
            <a:cxnSpLocks/>
          </p:cNvCxnSpPr>
          <p:nvPr/>
        </p:nvCxnSpPr>
        <p:spPr>
          <a:xfrm flipV="1">
            <a:off x="8295423" y="5719373"/>
            <a:ext cx="0" cy="360000"/>
          </a:xfrm>
          <a:prstGeom prst="line">
            <a:avLst/>
          </a:prstGeom>
          <a:ln w="3810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ZoneTexte 72">
            <a:extLst>
              <a:ext uri="{FF2B5EF4-FFF2-40B4-BE49-F238E27FC236}">
                <a16:creationId xmlns:a16="http://schemas.microsoft.com/office/drawing/2014/main" id="{CDDB284E-F654-404A-BEC1-DFF4A56B0E97}"/>
              </a:ext>
            </a:extLst>
          </p:cNvPr>
          <p:cNvSpPr txBox="1"/>
          <p:nvPr/>
        </p:nvSpPr>
        <p:spPr>
          <a:xfrm>
            <a:off x="10693400" y="5689480"/>
            <a:ext cx="115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- 50</a:t>
            </a:r>
            <a:endParaRPr lang="fr-FR" sz="2400" b="1" baseline="-25000" dirty="0">
              <a:solidFill>
                <a:srgbClr val="FF0000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id="{F2DA2D7E-3FA6-4FDC-8A21-CFA5A8147D14}"/>
                  </a:ext>
                </a:extLst>
              </p:cNvPr>
              <p:cNvSpPr txBox="1"/>
              <p:nvPr/>
            </p:nvSpPr>
            <p:spPr>
              <a:xfrm>
                <a:off x="450761" y="6168173"/>
                <a:ext cx="940158" cy="548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fr-FR" sz="2400" b="1" smtClean="0">
                              <a:solidFill>
                                <a:srgbClr val="00B050"/>
                              </a:solidFill>
                              <a:effectLst/>
                              <a:latin typeface="Cambria Math" panose="02040503050406030204" pitchFamily="18" charset="0"/>
                              <a:ea typeface="Segoe UI" panose="020B0502040204020203" pitchFamily="34" charset="0"/>
                              <a:cs typeface="Tahoma" panose="020B0604030504040204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fr-FR" sz="2400" b="1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fr-FR" sz="2400" b="1" i="0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𝐂</m:t>
                              </m:r>
                            </m:e>
                            <m:sub>
                              <m:r>
                                <a:rPr lang="fr-FR" sz="2400" b="1" i="0" smtClean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𝟑</m:t>
                              </m:r>
                              <m:r>
                                <m:rPr>
                                  <m:lit/>
                                </m:rPr>
                                <a:rPr lang="fr-FR" sz="2400" b="1" i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/</m:t>
                              </m:r>
                              <m:r>
                                <a:rPr lang="fr-FR" sz="2400" b="1" i="0">
                                  <a:solidFill>
                                    <a:srgbClr val="00B05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Segoe UI" panose="020B0502040204020203" pitchFamily="34" charset="0"/>
                                  <a:cs typeface="Tahoma" panose="020B0604030504040204" pitchFamily="34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fr-FR" sz="2400" b="1" dirty="0">
                  <a:solidFill>
                    <a:srgbClr val="00B050"/>
                  </a:solidFill>
                  <a:effectLst/>
                  <a:latin typeface="Arial" panose="020B0604020202020204" pitchFamily="34" charset="0"/>
                  <a:ea typeface="Segoe UI" panose="020B0502040204020203" pitchFamily="34" charset="0"/>
                  <a:cs typeface="Tahoma" panose="020B0604030504040204" pitchFamily="34" charset="0"/>
                </a:endParaRPr>
              </a:p>
            </p:txBody>
          </p:sp>
        </mc:Choice>
        <mc:Fallback>
          <p:sp>
            <p:nvSpPr>
              <p:cNvPr id="74" name="ZoneTexte 73">
                <a:extLst>
                  <a:ext uri="{FF2B5EF4-FFF2-40B4-BE49-F238E27FC236}">
                    <a16:creationId xmlns:a16="http://schemas.microsoft.com/office/drawing/2014/main" id="{F2DA2D7E-3FA6-4FDC-8A21-CFA5A8147D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761" y="6168173"/>
                <a:ext cx="940158" cy="5480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ZoneTexte 74">
            <a:extLst>
              <a:ext uri="{FF2B5EF4-FFF2-40B4-BE49-F238E27FC236}">
                <a16:creationId xmlns:a16="http://schemas.microsoft.com/office/drawing/2014/main" id="{6AF58B8C-A72C-480F-ACA8-E03678188D7C}"/>
              </a:ext>
            </a:extLst>
          </p:cNvPr>
          <p:cNvSpPr txBox="1"/>
          <p:nvPr/>
        </p:nvSpPr>
        <p:spPr>
          <a:xfrm>
            <a:off x="2183336" y="6230241"/>
            <a:ext cx="407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C</a:t>
            </a:r>
          </a:p>
        </p:txBody>
      </p: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2BEEC007-858C-4833-85A8-EB025862DAEA}"/>
              </a:ext>
            </a:extLst>
          </p:cNvPr>
          <p:cNvCxnSpPr/>
          <p:nvPr/>
        </p:nvCxnSpPr>
        <p:spPr>
          <a:xfrm>
            <a:off x="5334000" y="6262222"/>
            <a:ext cx="0" cy="3600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76">
            <a:extLst>
              <a:ext uri="{FF2B5EF4-FFF2-40B4-BE49-F238E27FC236}">
                <a16:creationId xmlns:a16="http://schemas.microsoft.com/office/drawing/2014/main" id="{590DF032-CE37-44E7-B69A-3D63A4FD6EA8}"/>
              </a:ext>
            </a:extLst>
          </p:cNvPr>
          <p:cNvCxnSpPr/>
          <p:nvPr/>
        </p:nvCxnSpPr>
        <p:spPr>
          <a:xfrm>
            <a:off x="8295423" y="6255641"/>
            <a:ext cx="0" cy="360000"/>
          </a:xfrm>
          <a:prstGeom prst="line">
            <a:avLst/>
          </a:prstGeom>
          <a:ln w="3810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F6AC046B-579D-4240-A68A-F1A2EED43E2E}"/>
              </a:ext>
            </a:extLst>
          </p:cNvPr>
          <p:cNvSpPr txBox="1"/>
          <p:nvPr/>
        </p:nvSpPr>
        <p:spPr>
          <a:xfrm>
            <a:off x="10693400" y="6213176"/>
            <a:ext cx="1155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C</a:t>
            </a:r>
            <a:r>
              <a:rPr lang="fr-FR" sz="2400" b="1" baseline="-250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y3/1</a:t>
            </a:r>
          </a:p>
        </p:txBody>
      </p:sp>
    </p:spTree>
    <p:extLst>
      <p:ext uri="{BB962C8B-B14F-4D97-AF65-F5344CB8AC3E}">
        <p14:creationId xmlns:p14="http://schemas.microsoft.com/office/powerpoint/2010/main" val="224147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2" grpId="0"/>
      <p:bldP spid="33" grpId="0"/>
      <p:bldP spid="39" grpId="0"/>
      <p:bldP spid="40" grpId="0"/>
      <p:bldP spid="52" grpId="0"/>
      <p:bldP spid="73" grpId="0"/>
      <p:bldP spid="74" grpId="0"/>
      <p:bldP spid="75" grpId="0"/>
      <p:bldP spid="7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5AB0FCAC-4569-4966-82AA-2B6FB1EEC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" y="50800"/>
            <a:ext cx="6098146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BB400CF-8ABD-4DFB-BAF7-F5A9D6702B7B}"/>
              </a:ext>
            </a:extLst>
          </p:cNvPr>
          <p:cNvSpPr txBox="1"/>
          <p:nvPr/>
        </p:nvSpPr>
        <p:spPr>
          <a:xfrm>
            <a:off x="6148946" y="10865"/>
            <a:ext cx="599225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PFS : {1} est en équilibre si et seulement si :</a:t>
            </a:r>
          </a:p>
          <a:p>
            <a:r>
              <a:rPr lang="fr-FR" sz="2400" dirty="0"/>
              <a:t>		∑</a:t>
            </a:r>
            <a:r>
              <a:rPr lang="fr-FR" dirty="0"/>
              <a:t> Fext = 0</a:t>
            </a:r>
          </a:p>
          <a:p>
            <a:r>
              <a:rPr lang="fr-FR" sz="2400" dirty="0"/>
              <a:t>		∑</a:t>
            </a:r>
            <a:r>
              <a:rPr lang="fr-FR" dirty="0"/>
              <a:t> </a:t>
            </a:r>
            <a:r>
              <a:rPr lang="fr-FR" sz="3200" dirty="0">
                <a:latin typeface="Cream Cake" panose="02000500000000000000" pitchFamily="50" charset="0"/>
              </a:rPr>
              <a:t>M</a:t>
            </a:r>
            <a:r>
              <a:rPr lang="fr-FR" baseline="-25000" dirty="0"/>
              <a:t>B</a:t>
            </a:r>
            <a:r>
              <a:rPr lang="fr-FR" dirty="0"/>
              <a:t>(Fext) = 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3C08BE2-060C-4347-BC06-644F17ACF485}"/>
              </a:ext>
            </a:extLst>
          </p:cNvPr>
          <p:cNvSpPr txBox="1"/>
          <p:nvPr/>
        </p:nvSpPr>
        <p:spPr>
          <a:xfrm>
            <a:off x="6286500" y="1214735"/>
            <a:ext cx="146103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∑</a:t>
            </a:r>
            <a:r>
              <a:rPr lang="fr-FR" dirty="0"/>
              <a:t> Fext = 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B33C81C-C44F-4403-A079-3AAB43E1505B}"/>
              </a:ext>
            </a:extLst>
          </p:cNvPr>
          <p:cNvSpPr txBox="1"/>
          <p:nvPr/>
        </p:nvSpPr>
        <p:spPr>
          <a:xfrm>
            <a:off x="6769099" y="1676400"/>
            <a:ext cx="809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/x</a:t>
            </a:r>
            <a:endParaRPr lang="fr-FR" dirty="0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9ACB022-5538-4032-816C-4B1314FAAC46}"/>
              </a:ext>
            </a:extLst>
          </p:cNvPr>
          <p:cNvSpPr txBox="1"/>
          <p:nvPr/>
        </p:nvSpPr>
        <p:spPr>
          <a:xfrm>
            <a:off x="7578723" y="1676400"/>
            <a:ext cx="28225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</a:rPr>
              <a:t>0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FF0000"/>
                </a:solidFill>
              </a:rPr>
              <a:t>+ 0</a:t>
            </a:r>
            <a:r>
              <a:rPr lang="fr-FR" sz="2400" b="1" dirty="0"/>
              <a:t> </a:t>
            </a:r>
            <a:r>
              <a:rPr lang="fr-FR" sz="2400" b="1" dirty="0">
                <a:solidFill>
                  <a:srgbClr val="00B050"/>
                </a:solidFill>
              </a:rPr>
              <a:t>+ 0</a:t>
            </a:r>
            <a:r>
              <a:rPr lang="fr-FR" sz="2400" b="1" dirty="0"/>
              <a:t> = 0</a:t>
            </a:r>
            <a:endParaRPr lang="fr-FR" b="1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DA83E0D-C3CE-4A30-B8D1-EE53C9C0DC02}"/>
              </a:ext>
            </a:extLst>
          </p:cNvPr>
          <p:cNvSpPr txBox="1"/>
          <p:nvPr/>
        </p:nvSpPr>
        <p:spPr>
          <a:xfrm>
            <a:off x="6769099" y="2191097"/>
            <a:ext cx="809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dirty="0"/>
              <a:t>/y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382F1DC-1CF4-433C-8DA7-86B25D1D7129}"/>
              </a:ext>
            </a:extLst>
          </p:cNvPr>
          <p:cNvSpPr txBox="1"/>
          <p:nvPr/>
        </p:nvSpPr>
        <p:spPr>
          <a:xfrm>
            <a:off x="2270122" y="3733689"/>
            <a:ext cx="14128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66FF"/>
                </a:solidFill>
                <a:effectLst/>
                <a:latin typeface="Cream Cake" panose="02000500000000000000" pitchFamily="50" charset="0"/>
                <a:ea typeface="Segoe UI" panose="020B0502040204020203" pitchFamily="34" charset="0"/>
                <a:cs typeface="Tahoma" panose="020B0604030504040204" pitchFamily="34" charset="0"/>
              </a:rPr>
              <a:t>M</a:t>
            </a:r>
            <a:r>
              <a:rPr lang="fr-FR" sz="2400" b="1" baseline="-25000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(B</a:t>
            </a:r>
            <a:r>
              <a:rPr lang="fr-FR" sz="2400" b="1" baseline="-25000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2/1</a:t>
            </a:r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450CD86B-9116-4C95-86CA-30B532BB9FF2}"/>
              </a:ext>
            </a:extLst>
          </p:cNvPr>
          <p:cNvSpPr txBox="1"/>
          <p:nvPr/>
        </p:nvSpPr>
        <p:spPr>
          <a:xfrm>
            <a:off x="8391731" y="2137801"/>
            <a:ext cx="806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-FR" sz="2400" b="1" dirty="0">
                <a:solidFill>
                  <a:srgbClr val="FF0000"/>
                </a:solidFill>
                <a:ea typeface="Segoe UI" panose="020B0502040204020203" pitchFamily="34" charset="0"/>
                <a:cs typeface="Tahoma" panose="020B0604030504040204" pitchFamily="34" charset="0"/>
              </a:rPr>
              <a:t>- 50</a:t>
            </a:r>
            <a:endParaRPr lang="fr-FR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3FE5E3D-97DE-4A26-891F-0DCCA540D769}"/>
              </a:ext>
            </a:extLst>
          </p:cNvPr>
          <p:cNvSpPr txBox="1"/>
          <p:nvPr/>
        </p:nvSpPr>
        <p:spPr>
          <a:xfrm>
            <a:off x="9071567" y="2137801"/>
            <a:ext cx="118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-FR" sz="2400" b="1" dirty="0">
                <a:solidFill>
                  <a:srgbClr val="00B05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+ C</a:t>
            </a:r>
            <a:r>
              <a:rPr lang="fr-FR" sz="2400" b="1" baseline="-25000" dirty="0">
                <a:solidFill>
                  <a:srgbClr val="00B05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y3/1</a:t>
            </a:r>
            <a:endParaRPr lang="fr-FR" sz="2400" b="1" baseline="-25000" dirty="0">
              <a:solidFill>
                <a:srgbClr val="00B050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4DFFFA6-B216-4646-A1F5-2B9D202F698B}"/>
              </a:ext>
            </a:extLst>
          </p:cNvPr>
          <p:cNvSpPr txBox="1"/>
          <p:nvPr/>
        </p:nvSpPr>
        <p:spPr>
          <a:xfrm>
            <a:off x="10132382" y="2137801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0</a:t>
            </a:r>
            <a:endParaRPr lang="fr-FR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C39D986-8F0A-401F-9CE3-4BAC3F2B07F4}"/>
              </a:ext>
            </a:extLst>
          </p:cNvPr>
          <p:cNvSpPr txBox="1"/>
          <p:nvPr/>
        </p:nvSpPr>
        <p:spPr>
          <a:xfrm>
            <a:off x="0" y="3672135"/>
            <a:ext cx="20796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/>
              <a:t>∑</a:t>
            </a:r>
            <a:r>
              <a:rPr lang="fr-FR" dirty="0"/>
              <a:t> </a:t>
            </a:r>
            <a:r>
              <a:rPr lang="fr-FR" sz="3200" dirty="0">
                <a:latin typeface="Cream Cake" panose="02000500000000000000" pitchFamily="50" charset="0"/>
              </a:rPr>
              <a:t>M</a:t>
            </a:r>
            <a:r>
              <a:rPr lang="fr-FR" baseline="-25000" dirty="0"/>
              <a:t>B</a:t>
            </a:r>
            <a:r>
              <a:rPr lang="fr-FR" dirty="0"/>
              <a:t>(Fext) = 0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8BD794A-C37C-4A61-B336-2272F5DE7120}"/>
              </a:ext>
            </a:extLst>
          </p:cNvPr>
          <p:cNvSpPr txBox="1"/>
          <p:nvPr/>
        </p:nvSpPr>
        <p:spPr>
          <a:xfrm>
            <a:off x="3772991" y="3733689"/>
            <a:ext cx="165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+</a:t>
            </a:r>
            <a:r>
              <a:rPr lang="fr-FR" sz="2800" b="1" dirty="0">
                <a:solidFill>
                  <a:srgbClr val="FF0000"/>
                </a:solidFill>
                <a:effectLst/>
                <a:latin typeface="Cream Cake" panose="02000500000000000000" pitchFamily="50" charset="0"/>
                <a:ea typeface="Segoe UI" panose="020B0502040204020203" pitchFamily="34" charset="0"/>
                <a:cs typeface="Tahoma" panose="020B0604030504040204" pitchFamily="34" charset="0"/>
              </a:rPr>
              <a:t> M</a:t>
            </a:r>
            <a:r>
              <a:rPr lang="fr-FR" sz="24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(A</a:t>
            </a:r>
            <a:r>
              <a:rPr lang="fr-FR" sz="2400" b="1" baseline="-25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0/1</a:t>
            </a:r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53D4A05C-CC9E-4AD3-B0A8-6073438AA343}"/>
              </a:ext>
            </a:extLst>
          </p:cNvPr>
          <p:cNvSpPr txBox="1"/>
          <p:nvPr/>
        </p:nvSpPr>
        <p:spPr>
          <a:xfrm>
            <a:off x="5518982" y="3733689"/>
            <a:ext cx="165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00B05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+</a:t>
            </a:r>
            <a:r>
              <a:rPr lang="fr-FR" sz="2800" b="1" dirty="0">
                <a:solidFill>
                  <a:srgbClr val="00B050"/>
                </a:solidFill>
                <a:effectLst/>
                <a:latin typeface="Cream Cake" panose="02000500000000000000" pitchFamily="50" charset="0"/>
                <a:ea typeface="Segoe UI" panose="020B0502040204020203" pitchFamily="34" charset="0"/>
                <a:cs typeface="Tahoma" panose="020B0604030504040204" pitchFamily="34" charset="0"/>
              </a:rPr>
              <a:t> M</a:t>
            </a:r>
            <a:r>
              <a:rPr lang="fr-FR" sz="2400" b="1" baseline="-250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(C</a:t>
            </a:r>
            <a:r>
              <a:rPr lang="fr-FR" sz="2400" b="1" baseline="-250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3/1</a:t>
            </a:r>
            <a:r>
              <a:rPr lang="fr-FR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)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4F70259-3DC0-4436-9F7B-1A7F1A3B1731}"/>
              </a:ext>
            </a:extLst>
          </p:cNvPr>
          <p:cNvSpPr txBox="1"/>
          <p:nvPr/>
        </p:nvSpPr>
        <p:spPr>
          <a:xfrm>
            <a:off x="7264972" y="3764466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0</a:t>
            </a:r>
            <a:endParaRPr lang="fr-FR" b="1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9E4379FB-44A8-4F29-BA2B-52E46ABBDEC2}"/>
              </a:ext>
            </a:extLst>
          </p:cNvPr>
          <p:cNvSpPr txBox="1"/>
          <p:nvPr/>
        </p:nvSpPr>
        <p:spPr>
          <a:xfrm>
            <a:off x="2148561" y="4226131"/>
            <a:ext cx="165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</a:rPr>
              <a:t>0</a:t>
            </a:r>
            <a:endParaRPr lang="fr-FR" b="1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D49BB533-2711-4204-9973-E067E83AAB00}"/>
              </a:ext>
            </a:extLst>
          </p:cNvPr>
          <p:cNvSpPr txBox="1"/>
          <p:nvPr/>
        </p:nvSpPr>
        <p:spPr>
          <a:xfrm>
            <a:off x="3769992" y="4226131"/>
            <a:ext cx="176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- (0,2 x 50)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A1322D6-C43E-47F8-81DE-9F71328B9A3F}"/>
              </a:ext>
            </a:extLst>
          </p:cNvPr>
          <p:cNvSpPr txBox="1"/>
          <p:nvPr/>
        </p:nvSpPr>
        <p:spPr>
          <a:xfrm>
            <a:off x="5499423" y="4226131"/>
            <a:ext cx="22481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</a:rPr>
              <a:t>+ (0,7 x C</a:t>
            </a:r>
            <a:r>
              <a:rPr lang="fr-FR" sz="2400" b="1" baseline="-25000" dirty="0">
                <a:solidFill>
                  <a:srgbClr val="00B050"/>
                </a:solidFill>
              </a:rPr>
              <a:t>y3/1</a:t>
            </a:r>
            <a:r>
              <a:rPr lang="fr-FR" sz="2400" b="1" dirty="0">
                <a:solidFill>
                  <a:srgbClr val="00B050"/>
                </a:solidFill>
              </a:rPr>
              <a:t>)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09E7108-8D0A-40F5-A53D-883AE51F5662}"/>
              </a:ext>
            </a:extLst>
          </p:cNvPr>
          <p:cNvSpPr txBox="1"/>
          <p:nvPr/>
        </p:nvSpPr>
        <p:spPr>
          <a:xfrm>
            <a:off x="7712963" y="4256909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0</a:t>
            </a:r>
            <a:endParaRPr lang="fr-FR" b="1" dirty="0"/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53C9C572-8657-4856-AC6E-3A17A4523800}"/>
              </a:ext>
            </a:extLst>
          </p:cNvPr>
          <p:cNvSpPr txBox="1"/>
          <p:nvPr/>
        </p:nvSpPr>
        <p:spPr>
          <a:xfrm>
            <a:off x="5499423" y="4707369"/>
            <a:ext cx="22481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</a:rPr>
              <a:t>+ (0,7 x C</a:t>
            </a:r>
            <a:r>
              <a:rPr lang="fr-FR" sz="2400" b="1" baseline="-25000" dirty="0">
                <a:solidFill>
                  <a:srgbClr val="00B050"/>
                </a:solidFill>
              </a:rPr>
              <a:t>y3/1</a:t>
            </a:r>
            <a:r>
              <a:rPr lang="fr-FR" sz="2400" b="1" dirty="0">
                <a:solidFill>
                  <a:srgbClr val="00B050"/>
                </a:solidFill>
              </a:rPr>
              <a:t>)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BCA3283-EDBB-4DA6-B444-AEDA20FE1C3C}"/>
              </a:ext>
            </a:extLst>
          </p:cNvPr>
          <p:cNvSpPr txBox="1"/>
          <p:nvPr/>
        </p:nvSpPr>
        <p:spPr>
          <a:xfrm>
            <a:off x="7712963" y="4707369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</a:t>
            </a:r>
            <a:endParaRPr lang="fr-FR" b="1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83DCA02-20D8-4CC3-844D-F7487A8DF2D4}"/>
              </a:ext>
            </a:extLst>
          </p:cNvPr>
          <p:cNvSpPr txBox="1"/>
          <p:nvPr/>
        </p:nvSpPr>
        <p:spPr>
          <a:xfrm>
            <a:off x="8405335" y="4681970"/>
            <a:ext cx="1800000" cy="46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+ (0,2 x 50)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2C58A52-75F1-4605-BB41-9CC9DFC0B2BE}"/>
              </a:ext>
            </a:extLst>
          </p:cNvPr>
          <p:cNvSpPr txBox="1"/>
          <p:nvPr/>
        </p:nvSpPr>
        <p:spPr>
          <a:xfrm>
            <a:off x="5499423" y="5188607"/>
            <a:ext cx="22481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</a:rPr>
              <a:t>0,7 x C</a:t>
            </a:r>
            <a:r>
              <a:rPr lang="fr-FR" sz="2400" b="1" baseline="-25000" dirty="0">
                <a:solidFill>
                  <a:srgbClr val="00B050"/>
                </a:solidFill>
              </a:rPr>
              <a:t>y3/1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B501C618-08B7-47E8-96A5-AF7C58D526FD}"/>
              </a:ext>
            </a:extLst>
          </p:cNvPr>
          <p:cNvSpPr txBox="1"/>
          <p:nvPr/>
        </p:nvSpPr>
        <p:spPr>
          <a:xfrm>
            <a:off x="7712963" y="5226064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</a:t>
            </a:r>
            <a:endParaRPr lang="fr-FR" b="1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6943A89D-BF87-4E6B-A249-3CD90A466ACD}"/>
              </a:ext>
            </a:extLst>
          </p:cNvPr>
          <p:cNvSpPr txBox="1"/>
          <p:nvPr/>
        </p:nvSpPr>
        <p:spPr>
          <a:xfrm>
            <a:off x="8405335" y="5200665"/>
            <a:ext cx="1800000" cy="46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FF0000"/>
                </a:solidFill>
              </a:rPr>
              <a:t>0,2 x 50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70DB737D-1684-48C0-A46A-38282293D49E}"/>
              </a:ext>
            </a:extLst>
          </p:cNvPr>
          <p:cNvSpPr txBox="1"/>
          <p:nvPr/>
        </p:nvSpPr>
        <p:spPr>
          <a:xfrm>
            <a:off x="5499423" y="5608912"/>
            <a:ext cx="224811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</a:rPr>
              <a:t>C</a:t>
            </a:r>
            <a:r>
              <a:rPr lang="fr-FR" sz="2400" b="1" baseline="-25000" dirty="0">
                <a:solidFill>
                  <a:srgbClr val="00B050"/>
                </a:solidFill>
              </a:rPr>
              <a:t>y3/1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63B6B83-F6CF-4503-99BE-B601E7AE03F5}"/>
              </a:ext>
            </a:extLst>
          </p:cNvPr>
          <p:cNvSpPr txBox="1"/>
          <p:nvPr/>
        </p:nvSpPr>
        <p:spPr>
          <a:xfrm>
            <a:off x="7712963" y="5645141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</a:t>
            </a:r>
            <a:endParaRPr lang="fr-FR" b="1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25D493B9-B70E-44BF-A5C5-AE43B95014B9}"/>
              </a:ext>
            </a:extLst>
          </p:cNvPr>
          <p:cNvSpPr txBox="1"/>
          <p:nvPr/>
        </p:nvSpPr>
        <p:spPr>
          <a:xfrm>
            <a:off x="8405335" y="5619742"/>
            <a:ext cx="1800000" cy="46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</a:rPr>
              <a:t>14,28 N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2E1E868F-0640-4792-BF42-A483D4296D63}"/>
              </a:ext>
            </a:extLst>
          </p:cNvPr>
          <p:cNvSpPr txBox="1"/>
          <p:nvPr/>
        </p:nvSpPr>
        <p:spPr>
          <a:xfrm>
            <a:off x="7550148" y="2137801"/>
            <a:ext cx="989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baseline="-25000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y2/1</a:t>
            </a:r>
            <a:endParaRPr lang="fr-FR" sz="2400" b="1" dirty="0">
              <a:solidFill>
                <a:srgbClr val="0066FF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C5B98A40-362A-42F9-B36E-7D84EF9E7A22}"/>
              </a:ext>
            </a:extLst>
          </p:cNvPr>
          <p:cNvSpPr txBox="1"/>
          <p:nvPr/>
        </p:nvSpPr>
        <p:spPr>
          <a:xfrm>
            <a:off x="8391731" y="2633078"/>
            <a:ext cx="806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-FR" sz="2400" b="1" dirty="0">
                <a:solidFill>
                  <a:srgbClr val="FF0000"/>
                </a:solidFill>
                <a:ea typeface="Segoe UI" panose="020B0502040204020203" pitchFamily="34" charset="0"/>
                <a:cs typeface="Tahoma" panose="020B0604030504040204" pitchFamily="34" charset="0"/>
              </a:rPr>
              <a:t>- 50</a:t>
            </a:r>
            <a:endParaRPr lang="fr-FR" sz="24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735285F5-F0F4-49AD-A114-446CBA79AA02}"/>
              </a:ext>
            </a:extLst>
          </p:cNvPr>
          <p:cNvSpPr txBox="1"/>
          <p:nvPr/>
        </p:nvSpPr>
        <p:spPr>
          <a:xfrm>
            <a:off x="9071567" y="2633078"/>
            <a:ext cx="1224000" cy="46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/>
            <a:r>
              <a:rPr lang="fr-FR" sz="2400" b="1" dirty="0">
                <a:solidFill>
                  <a:srgbClr val="00B050"/>
                </a:solidFill>
                <a:effectLst/>
                <a:ea typeface="Segoe UI" panose="020B0502040204020203" pitchFamily="34" charset="0"/>
                <a:cs typeface="Tahoma" panose="020B0604030504040204" pitchFamily="34" charset="0"/>
              </a:rPr>
              <a:t>+ 14,28</a:t>
            </a:r>
            <a:endParaRPr lang="fr-FR" sz="2400" b="1" baseline="-25000" dirty="0">
              <a:solidFill>
                <a:srgbClr val="00B050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13789908-C793-4392-876C-090E07185895}"/>
              </a:ext>
            </a:extLst>
          </p:cNvPr>
          <p:cNvSpPr txBox="1"/>
          <p:nvPr/>
        </p:nvSpPr>
        <p:spPr>
          <a:xfrm>
            <a:off x="10132382" y="2633078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0</a:t>
            </a:r>
            <a:endParaRPr lang="fr-FR" b="1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B1206340-9AC6-4599-A92D-C0A2826F66BF}"/>
              </a:ext>
            </a:extLst>
          </p:cNvPr>
          <p:cNvSpPr txBox="1"/>
          <p:nvPr/>
        </p:nvSpPr>
        <p:spPr>
          <a:xfrm>
            <a:off x="7550148" y="2633078"/>
            <a:ext cx="989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baseline="-25000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y2/1</a:t>
            </a:r>
            <a:endParaRPr lang="fr-FR" sz="2400" b="1" dirty="0">
              <a:solidFill>
                <a:srgbClr val="0066FF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76323FDF-3F5F-435F-A1BE-748B480D3C7F}"/>
              </a:ext>
            </a:extLst>
          </p:cNvPr>
          <p:cNvSpPr txBox="1"/>
          <p:nvPr/>
        </p:nvSpPr>
        <p:spPr>
          <a:xfrm>
            <a:off x="7550148" y="3077464"/>
            <a:ext cx="989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B</a:t>
            </a:r>
            <a:r>
              <a:rPr lang="fr-FR" sz="2400" b="1" baseline="-25000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y2/1</a:t>
            </a:r>
            <a:endParaRPr lang="fr-FR" sz="2400" b="1" dirty="0">
              <a:solidFill>
                <a:srgbClr val="0066FF"/>
              </a:solidFill>
              <a:effectLst/>
              <a:latin typeface="Arial" panose="020B0604020202020204" pitchFamily="34" charset="0"/>
              <a:ea typeface="Segoe UI" panose="020B0502040204020203" pitchFamily="34" charset="0"/>
              <a:cs typeface="Tahoma" panose="020B0604030504040204" pitchFamily="34" charset="0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C7A54920-298F-4ADB-B8DD-ACB6EB8E754A}"/>
              </a:ext>
            </a:extLst>
          </p:cNvPr>
          <p:cNvSpPr txBox="1"/>
          <p:nvPr/>
        </p:nvSpPr>
        <p:spPr>
          <a:xfrm>
            <a:off x="8391731" y="3053125"/>
            <a:ext cx="8069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/>
              <a:t>= </a:t>
            </a:r>
            <a:endParaRPr lang="fr-FR" b="1" dirty="0"/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D7AE48A-0535-4006-9EBF-9688E4902C52}"/>
              </a:ext>
            </a:extLst>
          </p:cNvPr>
          <p:cNvSpPr txBox="1"/>
          <p:nvPr/>
        </p:nvSpPr>
        <p:spPr>
          <a:xfrm>
            <a:off x="9150130" y="3077464"/>
            <a:ext cx="1555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35,72 N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C29DE55-42D1-4A27-8434-98450C081390}"/>
              </a:ext>
            </a:extLst>
          </p:cNvPr>
          <p:cNvSpPr txBox="1"/>
          <p:nvPr/>
        </p:nvSpPr>
        <p:spPr>
          <a:xfrm flipH="1">
            <a:off x="50800" y="6281365"/>
            <a:ext cx="112877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Résultats : B</a:t>
            </a:r>
            <a:r>
              <a:rPr lang="fr-FR" sz="2000" baseline="-25000" dirty="0"/>
              <a:t>2/1</a:t>
            </a:r>
            <a:r>
              <a:rPr lang="fr-FR" sz="2000" dirty="0"/>
              <a:t> = ………….	C</a:t>
            </a:r>
            <a:r>
              <a:rPr lang="fr-FR" sz="2000" baseline="-25000" dirty="0"/>
              <a:t>3/1</a:t>
            </a:r>
            <a:r>
              <a:rPr lang="fr-FR" sz="2000" dirty="0"/>
              <a:t> = ………….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D3E6E7A-7895-4E94-8D9E-C5139BB01F9D}"/>
              </a:ext>
            </a:extLst>
          </p:cNvPr>
          <p:cNvSpPr txBox="1"/>
          <p:nvPr/>
        </p:nvSpPr>
        <p:spPr>
          <a:xfrm>
            <a:off x="1923830" y="6179791"/>
            <a:ext cx="1555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rgbClr val="0066FF"/>
                </a:solidFill>
                <a:effectLst/>
                <a:latin typeface="Arial" panose="020B0604020202020204" pitchFamily="34" charset="0"/>
                <a:ea typeface="Segoe UI" panose="020B0502040204020203" pitchFamily="34" charset="0"/>
                <a:cs typeface="Tahoma" panose="020B0604030504040204" pitchFamily="34" charset="0"/>
              </a:rPr>
              <a:t>35,72 N</a:t>
            </a:r>
          </a:p>
        </p:txBody>
      </p:sp>
      <p:sp>
        <p:nvSpPr>
          <p:cNvPr id="43" name="ZoneTexte 42">
            <a:extLst>
              <a:ext uri="{FF2B5EF4-FFF2-40B4-BE49-F238E27FC236}">
                <a16:creationId xmlns:a16="http://schemas.microsoft.com/office/drawing/2014/main" id="{9B6C9EA9-3F13-476A-B9D9-DECDFCC9FB58}"/>
              </a:ext>
            </a:extLst>
          </p:cNvPr>
          <p:cNvSpPr txBox="1"/>
          <p:nvPr/>
        </p:nvSpPr>
        <p:spPr>
          <a:xfrm>
            <a:off x="4302167" y="6172128"/>
            <a:ext cx="1800000" cy="468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solidFill>
                  <a:srgbClr val="00B050"/>
                </a:solidFill>
              </a:rPr>
              <a:t>14,28 N</a:t>
            </a:r>
            <a:endParaRPr lang="fr-F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0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theme/theme1.xml><?xml version="1.0" encoding="utf-8"?>
<a:theme xmlns:a="http://schemas.openxmlformats.org/drawingml/2006/main" name="sltechn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/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ltechno" id="{13244A47-627A-455C-BF4F-573130C71738}" vid="{B3AF7096-DACD-4097-BCA0-F19700228C8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sltechno</Template>
  <TotalTime>813</TotalTime>
  <Words>698</Words>
  <Application>Microsoft Office PowerPoint</Application>
  <PresentationFormat>Grand écran</PresentationFormat>
  <Paragraphs>155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Cambria Math</vt:lpstr>
      <vt:lpstr>Century Gothic</vt:lpstr>
      <vt:lpstr>Cream Cake</vt:lpstr>
      <vt:lpstr>Wingdings</vt:lpstr>
      <vt:lpstr>sltechno</vt:lpstr>
      <vt:lpstr>Présentation PowerPoint</vt:lpstr>
      <vt:lpstr>Convention de signe :</vt:lpstr>
      <vt:lpstr>Application : Déterminer le moment au point O de la force A3/2.</vt:lpstr>
      <vt:lpstr>3. Conditions d’équilibre :</vt:lpstr>
      <vt:lpstr>4. Déterminer si les poutres ci-dessous sont en équilibre :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Levacher</dc:creator>
  <cp:lastModifiedBy>Sébastien Levacher</cp:lastModifiedBy>
  <cp:revision>38</cp:revision>
  <dcterms:created xsi:type="dcterms:W3CDTF">2024-08-13T08:10:51Z</dcterms:created>
  <dcterms:modified xsi:type="dcterms:W3CDTF">2024-08-20T15:08:03Z</dcterms:modified>
</cp:coreProperties>
</file>